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531" r:id="rId3"/>
    <p:sldId id="257" r:id="rId4"/>
    <p:sldId id="530" r:id="rId5"/>
    <p:sldId id="260" r:id="rId6"/>
    <p:sldId id="259" r:id="rId7"/>
    <p:sldId id="262" r:id="rId8"/>
    <p:sldId id="261" r:id="rId9"/>
    <p:sldId id="263" r:id="rId10"/>
    <p:sldId id="264" r:id="rId11"/>
    <p:sldId id="519" r:id="rId12"/>
    <p:sldId id="520" r:id="rId13"/>
    <p:sldId id="482" r:id="rId14"/>
    <p:sldId id="483" r:id="rId15"/>
    <p:sldId id="484" r:id="rId16"/>
    <p:sldId id="485" r:id="rId17"/>
    <p:sldId id="486" r:id="rId18"/>
    <p:sldId id="487" r:id="rId19"/>
    <p:sldId id="488" r:id="rId20"/>
    <p:sldId id="489" r:id="rId21"/>
    <p:sldId id="490" r:id="rId22"/>
    <p:sldId id="491" r:id="rId23"/>
    <p:sldId id="493" r:id="rId24"/>
    <p:sldId id="492" r:id="rId25"/>
    <p:sldId id="494" r:id="rId26"/>
    <p:sldId id="496" r:id="rId27"/>
    <p:sldId id="498" r:id="rId28"/>
    <p:sldId id="499" r:id="rId29"/>
    <p:sldId id="527" r:id="rId30"/>
    <p:sldId id="501" r:id="rId31"/>
    <p:sldId id="278" r:id="rId32"/>
    <p:sldId id="533" r:id="rId33"/>
    <p:sldId id="521" r:id="rId34"/>
    <p:sldId id="265" r:id="rId35"/>
    <p:sldId id="534" r:id="rId36"/>
    <p:sldId id="266" r:id="rId37"/>
    <p:sldId id="267" r:id="rId38"/>
    <p:sldId id="268" r:id="rId39"/>
    <p:sldId id="506" r:id="rId40"/>
    <p:sldId id="269" r:id="rId41"/>
    <p:sldId id="271" r:id="rId42"/>
    <p:sldId id="270" r:id="rId43"/>
    <p:sldId id="272" r:id="rId44"/>
    <p:sldId id="273" r:id="rId45"/>
    <p:sldId id="277" r:id="rId46"/>
    <p:sldId id="279" r:id="rId47"/>
    <p:sldId id="507" r:id="rId48"/>
    <p:sldId id="508" r:id="rId49"/>
    <p:sldId id="509" r:id="rId50"/>
    <p:sldId id="510" r:id="rId51"/>
    <p:sldId id="505" r:id="rId52"/>
    <p:sldId id="283" r:id="rId53"/>
    <p:sldId id="281" r:id="rId54"/>
    <p:sldId id="284" r:id="rId55"/>
    <p:sldId id="286" r:id="rId56"/>
    <p:sldId id="287" r:id="rId57"/>
    <p:sldId id="289" r:id="rId58"/>
    <p:sldId id="288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42"/>
    <p:restoredTop sz="91909"/>
  </p:normalViewPr>
  <p:slideViewPr>
    <p:cSldViewPr snapToGrid="0">
      <p:cViewPr varScale="1">
        <p:scale>
          <a:sx n="97" d="100"/>
          <a:sy n="97" d="100"/>
        </p:scale>
        <p:origin x="11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802F3B-6A75-4744-952D-47AEEEF3D775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A13EFE-9B3D-2540-B1F9-9E003028E0D2}">
      <dgm:prSet phldrT="[Text]"/>
      <dgm:spPr/>
      <dgm:t>
        <a:bodyPr/>
        <a:lstStyle/>
        <a:p>
          <a:r>
            <a:rPr lang="en-US" dirty="0"/>
            <a:t>Math/Stats</a:t>
          </a:r>
        </a:p>
      </dgm:t>
    </dgm:pt>
    <dgm:pt modelId="{AEA2839F-181A-2C4C-9FF4-33087946FEAF}" type="parTrans" cxnId="{CB4C078A-6F64-4142-A494-6CE9C4273050}">
      <dgm:prSet/>
      <dgm:spPr/>
      <dgm:t>
        <a:bodyPr/>
        <a:lstStyle/>
        <a:p>
          <a:endParaRPr lang="en-US"/>
        </a:p>
      </dgm:t>
    </dgm:pt>
    <dgm:pt modelId="{D6DF130D-0A8C-1B43-8A4A-E6B67F58E09F}" type="sibTrans" cxnId="{CB4C078A-6F64-4142-A494-6CE9C4273050}">
      <dgm:prSet/>
      <dgm:spPr/>
      <dgm:t>
        <a:bodyPr/>
        <a:lstStyle/>
        <a:p>
          <a:endParaRPr lang="en-US"/>
        </a:p>
      </dgm:t>
    </dgm:pt>
    <dgm:pt modelId="{284FBC55-1537-E64A-9F9E-86675EAE51DB}">
      <dgm:prSet phldrT="[Text]"/>
      <dgm:spPr/>
      <dgm:t>
        <a:bodyPr/>
        <a:lstStyle/>
        <a:p>
          <a:r>
            <a:rPr lang="en-US" dirty="0"/>
            <a:t>Machine learning, Data Analytics</a:t>
          </a:r>
        </a:p>
      </dgm:t>
    </dgm:pt>
    <dgm:pt modelId="{9B7C47AB-8DF0-4045-9506-9FDEABB9EEE5}" type="parTrans" cxnId="{15AE40DE-3523-9D41-B680-FFF98B7ADE97}">
      <dgm:prSet/>
      <dgm:spPr/>
      <dgm:t>
        <a:bodyPr/>
        <a:lstStyle/>
        <a:p>
          <a:endParaRPr lang="en-US"/>
        </a:p>
      </dgm:t>
    </dgm:pt>
    <dgm:pt modelId="{7F31B8AB-B7CD-674D-BEAA-93CC74072D42}" type="sibTrans" cxnId="{15AE40DE-3523-9D41-B680-FFF98B7ADE97}">
      <dgm:prSet/>
      <dgm:spPr/>
      <dgm:t>
        <a:bodyPr/>
        <a:lstStyle/>
        <a:p>
          <a:endParaRPr lang="en-US"/>
        </a:p>
      </dgm:t>
    </dgm:pt>
    <dgm:pt modelId="{ED4910E4-5AC8-4244-A210-C24A9D3AA451}">
      <dgm:prSet phldrT="[Text]"/>
      <dgm:spPr/>
      <dgm:t>
        <a:bodyPr/>
        <a:lstStyle/>
        <a:p>
          <a:r>
            <a:rPr lang="en-US" dirty="0"/>
            <a:t>Statistical modeling</a:t>
          </a:r>
        </a:p>
      </dgm:t>
    </dgm:pt>
    <dgm:pt modelId="{8E23E0F1-B758-6C47-AF6D-913284ECBC88}" type="parTrans" cxnId="{941963DB-CC84-4B4D-AF3D-16ECE1ACB518}">
      <dgm:prSet/>
      <dgm:spPr/>
      <dgm:t>
        <a:bodyPr/>
        <a:lstStyle/>
        <a:p>
          <a:endParaRPr lang="en-US"/>
        </a:p>
      </dgm:t>
    </dgm:pt>
    <dgm:pt modelId="{FEE967B6-FAF7-5648-992C-110524503F83}" type="sibTrans" cxnId="{941963DB-CC84-4B4D-AF3D-16ECE1ACB518}">
      <dgm:prSet/>
      <dgm:spPr/>
      <dgm:t>
        <a:bodyPr/>
        <a:lstStyle/>
        <a:p>
          <a:endParaRPr lang="en-US"/>
        </a:p>
      </dgm:t>
    </dgm:pt>
    <dgm:pt modelId="{D325B74D-4FD6-234F-8015-83FB23CC0162}">
      <dgm:prSet phldrT="[Text]"/>
      <dgm:spPr/>
      <dgm:t>
        <a:bodyPr/>
        <a:lstStyle/>
        <a:p>
          <a:r>
            <a:rPr lang="en-US" dirty="0"/>
            <a:t>Programming</a:t>
          </a:r>
        </a:p>
      </dgm:t>
    </dgm:pt>
    <dgm:pt modelId="{A2C96260-4CD4-574D-85F7-127557897DCB}" type="parTrans" cxnId="{4A911D84-C028-924D-A476-74CFCAFF582E}">
      <dgm:prSet/>
      <dgm:spPr/>
      <dgm:t>
        <a:bodyPr/>
        <a:lstStyle/>
        <a:p>
          <a:endParaRPr lang="en-US"/>
        </a:p>
      </dgm:t>
    </dgm:pt>
    <dgm:pt modelId="{4C26B0ED-F144-2A48-A98A-03D5586F5852}" type="sibTrans" cxnId="{4A911D84-C028-924D-A476-74CFCAFF582E}">
      <dgm:prSet/>
      <dgm:spPr/>
      <dgm:t>
        <a:bodyPr/>
        <a:lstStyle/>
        <a:p>
          <a:endParaRPr lang="en-US"/>
        </a:p>
      </dgm:t>
    </dgm:pt>
    <dgm:pt modelId="{1BD80DAE-92F3-4F43-AE3A-33FE1C0E6224}">
      <dgm:prSet phldrT="[Text]"/>
      <dgm:spPr/>
      <dgm:t>
        <a:bodyPr/>
        <a:lstStyle/>
        <a:p>
          <a:r>
            <a:rPr lang="en-US" dirty="0"/>
            <a:t>Computer Science fundamentals</a:t>
          </a:r>
        </a:p>
      </dgm:t>
    </dgm:pt>
    <dgm:pt modelId="{2DE869E2-9573-E649-BFD0-A8653EA1702A}" type="parTrans" cxnId="{DE935613-62FC-6D42-A0AF-0E43917AC5CF}">
      <dgm:prSet/>
      <dgm:spPr/>
      <dgm:t>
        <a:bodyPr/>
        <a:lstStyle/>
        <a:p>
          <a:endParaRPr lang="en-US"/>
        </a:p>
      </dgm:t>
    </dgm:pt>
    <dgm:pt modelId="{379FF8C5-0420-8042-BA3A-D87A7CE14E36}" type="sibTrans" cxnId="{DE935613-62FC-6D42-A0AF-0E43917AC5CF}">
      <dgm:prSet/>
      <dgm:spPr/>
      <dgm:t>
        <a:bodyPr/>
        <a:lstStyle/>
        <a:p>
          <a:endParaRPr lang="en-US"/>
        </a:p>
      </dgm:t>
    </dgm:pt>
    <dgm:pt modelId="{B8460F50-2720-DD44-B510-9914969D191D}">
      <dgm:prSet phldrT="[Text]"/>
      <dgm:spPr/>
      <dgm:t>
        <a:bodyPr/>
        <a:lstStyle/>
        <a:p>
          <a:r>
            <a:rPr lang="en-US" dirty="0"/>
            <a:t>Strong programming skills</a:t>
          </a:r>
        </a:p>
      </dgm:t>
    </dgm:pt>
    <dgm:pt modelId="{D05EAD90-4699-824E-9A97-BCCEB94FE698}" type="parTrans" cxnId="{3F255182-39B4-4F47-B218-CE17C8202B6C}">
      <dgm:prSet/>
      <dgm:spPr/>
      <dgm:t>
        <a:bodyPr/>
        <a:lstStyle/>
        <a:p>
          <a:endParaRPr lang="en-US"/>
        </a:p>
      </dgm:t>
    </dgm:pt>
    <dgm:pt modelId="{0263A005-01D9-5A49-8827-72AC1B2F6955}" type="sibTrans" cxnId="{3F255182-39B4-4F47-B218-CE17C8202B6C}">
      <dgm:prSet/>
      <dgm:spPr/>
      <dgm:t>
        <a:bodyPr/>
        <a:lstStyle/>
        <a:p>
          <a:endParaRPr lang="en-US"/>
        </a:p>
      </dgm:t>
    </dgm:pt>
    <dgm:pt modelId="{3F2ADC40-D252-7740-A99D-C845EE03E1CD}">
      <dgm:prSet/>
      <dgm:spPr/>
      <dgm:t>
        <a:bodyPr/>
        <a:lstStyle/>
        <a:p>
          <a:r>
            <a:rPr lang="en-US" dirty="0"/>
            <a:t>Visualization and Communication</a:t>
          </a:r>
        </a:p>
      </dgm:t>
    </dgm:pt>
    <dgm:pt modelId="{A4AD4072-BE36-1B4F-B8C6-7053C93512BE}" type="parTrans" cxnId="{60085917-DDA9-E24B-8142-2AD13FC9D642}">
      <dgm:prSet/>
      <dgm:spPr/>
      <dgm:t>
        <a:bodyPr/>
        <a:lstStyle/>
        <a:p>
          <a:endParaRPr lang="en-US"/>
        </a:p>
      </dgm:t>
    </dgm:pt>
    <dgm:pt modelId="{3086EFFA-F85E-7945-B92F-0BEC0EDDCB23}" type="sibTrans" cxnId="{60085917-DDA9-E24B-8142-2AD13FC9D642}">
      <dgm:prSet/>
      <dgm:spPr/>
      <dgm:t>
        <a:bodyPr/>
        <a:lstStyle/>
        <a:p>
          <a:endParaRPr lang="en-US"/>
        </a:p>
      </dgm:t>
    </dgm:pt>
    <dgm:pt modelId="{9F491815-8EC1-174B-B841-94FE799342DE}">
      <dgm:prSet/>
      <dgm:spPr/>
      <dgm:t>
        <a:bodyPr/>
        <a:lstStyle/>
        <a:p>
          <a:r>
            <a:rPr lang="en-US" dirty="0"/>
            <a:t>Domain knowledge / soft skills</a:t>
          </a:r>
        </a:p>
      </dgm:t>
    </dgm:pt>
    <dgm:pt modelId="{EFDA7409-DB6C-A74D-B38B-67E2B9DC0AFA}" type="parTrans" cxnId="{5B446325-078E-034A-9B74-DA5449834C24}">
      <dgm:prSet/>
      <dgm:spPr/>
      <dgm:t>
        <a:bodyPr/>
        <a:lstStyle/>
        <a:p>
          <a:endParaRPr lang="en-US"/>
        </a:p>
      </dgm:t>
    </dgm:pt>
    <dgm:pt modelId="{CE1EF374-88C3-A742-9A66-332F9B34F671}" type="sibTrans" cxnId="{5B446325-078E-034A-9B74-DA5449834C24}">
      <dgm:prSet/>
      <dgm:spPr/>
      <dgm:t>
        <a:bodyPr/>
        <a:lstStyle/>
        <a:p>
          <a:endParaRPr lang="en-US"/>
        </a:p>
      </dgm:t>
    </dgm:pt>
    <dgm:pt modelId="{BA9C4FAB-A1EA-5C4F-BEED-F62091F50AE5}">
      <dgm:prSet phldrT="[Text]"/>
      <dgm:spPr/>
      <dgm:t>
        <a:bodyPr/>
        <a:lstStyle/>
        <a:p>
          <a:r>
            <a:rPr lang="en-US" dirty="0"/>
            <a:t>Optimization</a:t>
          </a:r>
        </a:p>
      </dgm:t>
    </dgm:pt>
    <dgm:pt modelId="{382E7C2B-2A8E-7B4C-A9D6-399DEC7BC29A}" type="parTrans" cxnId="{50A7E02B-0D61-DD48-B6B9-FF9046D78C07}">
      <dgm:prSet/>
      <dgm:spPr/>
      <dgm:t>
        <a:bodyPr/>
        <a:lstStyle/>
        <a:p>
          <a:endParaRPr lang="en-US"/>
        </a:p>
      </dgm:t>
    </dgm:pt>
    <dgm:pt modelId="{44DAAEFD-E7F7-F641-97BA-4CCAB08A1C7F}" type="sibTrans" cxnId="{50A7E02B-0D61-DD48-B6B9-FF9046D78C07}">
      <dgm:prSet/>
      <dgm:spPr/>
      <dgm:t>
        <a:bodyPr/>
        <a:lstStyle/>
        <a:p>
          <a:endParaRPr lang="en-US"/>
        </a:p>
      </dgm:t>
    </dgm:pt>
    <dgm:pt modelId="{CBE8070B-A5C7-4544-821E-659AFEB3E6CB}">
      <dgm:prSet phldrT="[Text]"/>
      <dgm:spPr/>
      <dgm:t>
        <a:bodyPr/>
        <a:lstStyle/>
        <a:p>
          <a:r>
            <a:rPr lang="en-US" dirty="0"/>
            <a:t>Linear Algebra, Probability</a:t>
          </a:r>
        </a:p>
      </dgm:t>
    </dgm:pt>
    <dgm:pt modelId="{5C729DF2-6D92-7548-ACAB-28372B9FE8DF}" type="parTrans" cxnId="{CD2F97EA-A216-0C4B-A7D1-D100D0169CB7}">
      <dgm:prSet/>
      <dgm:spPr/>
      <dgm:t>
        <a:bodyPr/>
        <a:lstStyle/>
        <a:p>
          <a:endParaRPr lang="en-US"/>
        </a:p>
      </dgm:t>
    </dgm:pt>
    <dgm:pt modelId="{CFA06466-2F88-C64D-895A-0344CB730A44}" type="sibTrans" cxnId="{CD2F97EA-A216-0C4B-A7D1-D100D0169CB7}">
      <dgm:prSet/>
      <dgm:spPr/>
      <dgm:t>
        <a:bodyPr/>
        <a:lstStyle/>
        <a:p>
          <a:endParaRPr lang="en-US"/>
        </a:p>
      </dgm:t>
    </dgm:pt>
    <dgm:pt modelId="{65E2FAD1-3108-1E4D-A83F-966D099E578F}">
      <dgm:prSet phldrT="[Text]"/>
      <dgm:spPr/>
      <dgm:t>
        <a:bodyPr/>
        <a:lstStyle/>
        <a:p>
          <a:r>
            <a:rPr lang="en-US" dirty="0"/>
            <a:t>Bayesian Inferencing</a:t>
          </a:r>
        </a:p>
      </dgm:t>
    </dgm:pt>
    <dgm:pt modelId="{903C80CA-6720-B64A-8B7E-DA0AF528FD60}" type="parTrans" cxnId="{42D57362-C610-3140-92D3-94971624FC19}">
      <dgm:prSet/>
      <dgm:spPr/>
      <dgm:t>
        <a:bodyPr/>
        <a:lstStyle/>
        <a:p>
          <a:endParaRPr lang="en-US"/>
        </a:p>
      </dgm:t>
    </dgm:pt>
    <dgm:pt modelId="{8A95DAB0-32C9-0D40-A211-65DF136AE2AA}" type="sibTrans" cxnId="{42D57362-C610-3140-92D3-94971624FC19}">
      <dgm:prSet/>
      <dgm:spPr/>
      <dgm:t>
        <a:bodyPr/>
        <a:lstStyle/>
        <a:p>
          <a:endParaRPr lang="en-US"/>
        </a:p>
      </dgm:t>
    </dgm:pt>
    <dgm:pt modelId="{42BC778C-D75F-D348-BD52-B48A1BA077EE}">
      <dgm:prSet phldrT="[Text]"/>
      <dgm:spPr/>
      <dgm:t>
        <a:bodyPr/>
        <a:lstStyle/>
        <a:p>
          <a:r>
            <a:rPr lang="en-US" dirty="0"/>
            <a:t>Knowledge in Python, JavaScript, C/C++ programming</a:t>
          </a:r>
        </a:p>
      </dgm:t>
    </dgm:pt>
    <dgm:pt modelId="{CE4FD6D4-FC43-944E-8E02-A1479C8E7C5D}" type="parTrans" cxnId="{D8A28072-014A-634D-AB60-4CAC1A7E2FF6}">
      <dgm:prSet/>
      <dgm:spPr/>
      <dgm:t>
        <a:bodyPr/>
        <a:lstStyle/>
        <a:p>
          <a:endParaRPr lang="en-US"/>
        </a:p>
      </dgm:t>
    </dgm:pt>
    <dgm:pt modelId="{CE60040C-6BF8-0C41-8519-A91E3487166B}" type="sibTrans" cxnId="{D8A28072-014A-634D-AB60-4CAC1A7E2FF6}">
      <dgm:prSet/>
      <dgm:spPr/>
      <dgm:t>
        <a:bodyPr/>
        <a:lstStyle/>
        <a:p>
          <a:endParaRPr lang="en-US"/>
        </a:p>
      </dgm:t>
    </dgm:pt>
    <dgm:pt modelId="{71E068F7-8E3B-964B-B77C-89EAC5707D1E}">
      <dgm:prSet phldrT="[Text]"/>
      <dgm:spPr/>
      <dgm:t>
        <a:bodyPr/>
        <a:lstStyle/>
        <a:p>
          <a:r>
            <a:rPr lang="en-US" dirty="0"/>
            <a:t>Knowledge in Databases</a:t>
          </a:r>
        </a:p>
      </dgm:t>
    </dgm:pt>
    <dgm:pt modelId="{2BEBB62E-691A-C647-A490-E70CB8127F35}" type="parTrans" cxnId="{0FC17776-B6C6-6E47-ADD7-5818B302E48A}">
      <dgm:prSet/>
      <dgm:spPr/>
      <dgm:t>
        <a:bodyPr/>
        <a:lstStyle/>
        <a:p>
          <a:endParaRPr lang="en-US"/>
        </a:p>
      </dgm:t>
    </dgm:pt>
    <dgm:pt modelId="{9507F74B-760B-6D4F-BAA3-675136B7EFC4}" type="sibTrans" cxnId="{0FC17776-B6C6-6E47-ADD7-5818B302E48A}">
      <dgm:prSet/>
      <dgm:spPr/>
      <dgm:t>
        <a:bodyPr/>
        <a:lstStyle/>
        <a:p>
          <a:endParaRPr lang="en-US"/>
        </a:p>
      </dgm:t>
    </dgm:pt>
    <dgm:pt modelId="{3707A54F-A119-A845-AD2C-D560CC6B004D}">
      <dgm:prSet/>
      <dgm:spPr/>
      <dgm:t>
        <a:bodyPr/>
        <a:lstStyle/>
        <a:p>
          <a:r>
            <a:rPr lang="en-US" dirty="0"/>
            <a:t>Knowledge in Vision, Visual Computing, and Perception</a:t>
          </a:r>
        </a:p>
      </dgm:t>
    </dgm:pt>
    <dgm:pt modelId="{15286F85-CBC7-654B-A197-2A915C1E0FFF}" type="parTrans" cxnId="{AC67983A-9E9D-E544-82A0-C2D415701E91}">
      <dgm:prSet/>
      <dgm:spPr/>
      <dgm:t>
        <a:bodyPr/>
        <a:lstStyle/>
        <a:p>
          <a:endParaRPr lang="en-US"/>
        </a:p>
      </dgm:t>
    </dgm:pt>
    <dgm:pt modelId="{08F51C21-64EE-6640-A8AC-B4406F9BF51A}" type="sibTrans" cxnId="{AC67983A-9E9D-E544-82A0-C2D415701E91}">
      <dgm:prSet/>
      <dgm:spPr/>
      <dgm:t>
        <a:bodyPr/>
        <a:lstStyle/>
        <a:p>
          <a:endParaRPr lang="en-US"/>
        </a:p>
      </dgm:t>
    </dgm:pt>
    <dgm:pt modelId="{46B7F549-1C72-064B-ACB3-910D85E065B3}">
      <dgm:prSet/>
      <dgm:spPr/>
      <dgm:t>
        <a:bodyPr/>
        <a:lstStyle/>
        <a:p>
          <a:r>
            <a:rPr lang="en-US" dirty="0"/>
            <a:t>Plotting patterns from data visually</a:t>
          </a:r>
        </a:p>
      </dgm:t>
    </dgm:pt>
    <dgm:pt modelId="{F5C1DE0E-1946-6043-A06B-3E0506A8D3FE}" type="parTrans" cxnId="{78B95922-8124-A045-B49B-232BDC958BB1}">
      <dgm:prSet/>
      <dgm:spPr/>
      <dgm:t>
        <a:bodyPr/>
        <a:lstStyle/>
        <a:p>
          <a:endParaRPr lang="en-US"/>
        </a:p>
      </dgm:t>
    </dgm:pt>
    <dgm:pt modelId="{64C9424C-E7E6-2142-B45E-235E402450FA}" type="sibTrans" cxnId="{78B95922-8124-A045-B49B-232BDC958BB1}">
      <dgm:prSet/>
      <dgm:spPr/>
      <dgm:t>
        <a:bodyPr/>
        <a:lstStyle/>
        <a:p>
          <a:endParaRPr lang="en-US"/>
        </a:p>
      </dgm:t>
    </dgm:pt>
    <dgm:pt modelId="{CEB74A75-0C3A-774F-8185-471B60EB2AE5}">
      <dgm:prSet/>
      <dgm:spPr/>
      <dgm:t>
        <a:bodyPr/>
        <a:lstStyle/>
        <a:p>
          <a:r>
            <a:rPr lang="en-US" dirty="0"/>
            <a:t>Fundamental data visualization algorithms</a:t>
          </a:r>
        </a:p>
      </dgm:t>
    </dgm:pt>
    <dgm:pt modelId="{99A42EE4-8B78-3F43-B47A-DDCE38532B2E}" type="parTrans" cxnId="{B70A11DC-8216-B64A-83CD-DDAF4FFEE63C}">
      <dgm:prSet/>
      <dgm:spPr/>
      <dgm:t>
        <a:bodyPr/>
        <a:lstStyle/>
        <a:p>
          <a:endParaRPr lang="en-US"/>
        </a:p>
      </dgm:t>
    </dgm:pt>
    <dgm:pt modelId="{4F040042-62AD-2D4B-889F-B11100DE64BC}" type="sibTrans" cxnId="{B70A11DC-8216-B64A-83CD-DDAF4FFEE63C}">
      <dgm:prSet/>
      <dgm:spPr/>
      <dgm:t>
        <a:bodyPr/>
        <a:lstStyle/>
        <a:p>
          <a:endParaRPr lang="en-US"/>
        </a:p>
      </dgm:t>
    </dgm:pt>
    <dgm:pt modelId="{0597D4DB-91A8-5342-95B3-778A7E4A612D}">
      <dgm:prSet/>
      <dgm:spPr/>
      <dgm:t>
        <a:bodyPr/>
        <a:lstStyle/>
        <a:p>
          <a:r>
            <a:rPr lang="en-US" dirty="0"/>
            <a:t>Communicating results effectively</a:t>
          </a:r>
        </a:p>
      </dgm:t>
    </dgm:pt>
    <dgm:pt modelId="{432FDBF6-54A4-8A40-9B74-9BF855C35E20}" type="parTrans" cxnId="{AD37C2FD-944E-2347-91B8-18C4EF6C2C99}">
      <dgm:prSet/>
      <dgm:spPr/>
      <dgm:t>
        <a:bodyPr/>
        <a:lstStyle/>
        <a:p>
          <a:endParaRPr lang="en-US"/>
        </a:p>
      </dgm:t>
    </dgm:pt>
    <dgm:pt modelId="{69282BBA-06AB-1449-8FD5-3BBC323B87F8}" type="sibTrans" cxnId="{AD37C2FD-944E-2347-91B8-18C4EF6C2C99}">
      <dgm:prSet/>
      <dgm:spPr/>
      <dgm:t>
        <a:bodyPr/>
        <a:lstStyle/>
        <a:p>
          <a:endParaRPr lang="en-US"/>
        </a:p>
      </dgm:t>
    </dgm:pt>
    <dgm:pt modelId="{D7DF5CDF-AB38-1B45-9949-5B8B07FB181B}">
      <dgm:prSet/>
      <dgm:spPr/>
      <dgm:t>
        <a:bodyPr/>
        <a:lstStyle/>
        <a:p>
          <a:r>
            <a:rPr lang="en-US" dirty="0"/>
            <a:t>Enabling interactive data analytics and HCI</a:t>
          </a:r>
        </a:p>
      </dgm:t>
    </dgm:pt>
    <dgm:pt modelId="{FAE3A2A0-321D-CA45-B7C2-8493E35B1B4B}" type="parTrans" cxnId="{C308F1A6-9361-874D-B6CF-F500F73C77B2}">
      <dgm:prSet/>
      <dgm:spPr/>
      <dgm:t>
        <a:bodyPr/>
        <a:lstStyle/>
        <a:p>
          <a:endParaRPr lang="en-US"/>
        </a:p>
      </dgm:t>
    </dgm:pt>
    <dgm:pt modelId="{8EE45B58-6090-0B4A-8A06-28691116545F}" type="sibTrans" cxnId="{C308F1A6-9361-874D-B6CF-F500F73C77B2}">
      <dgm:prSet/>
      <dgm:spPr/>
      <dgm:t>
        <a:bodyPr/>
        <a:lstStyle/>
        <a:p>
          <a:endParaRPr lang="en-US"/>
        </a:p>
      </dgm:t>
    </dgm:pt>
    <dgm:pt modelId="{F4DD4C22-BA95-184E-B5FC-E35C3DF9364E}">
      <dgm:prSet/>
      <dgm:spPr/>
      <dgm:t>
        <a:bodyPr/>
        <a:lstStyle/>
        <a:p>
          <a:r>
            <a:rPr lang="en-US" dirty="0"/>
            <a:t>Understating application domain problems</a:t>
          </a:r>
        </a:p>
      </dgm:t>
    </dgm:pt>
    <dgm:pt modelId="{ACCE875A-EDA6-9149-A8E8-5BA8F8C4B73C}" type="parTrans" cxnId="{0A6A0E8C-3E8D-BA4F-B653-730D4FC8211A}">
      <dgm:prSet/>
      <dgm:spPr/>
      <dgm:t>
        <a:bodyPr/>
        <a:lstStyle/>
        <a:p>
          <a:endParaRPr lang="en-US"/>
        </a:p>
      </dgm:t>
    </dgm:pt>
    <dgm:pt modelId="{40D59591-76B2-6841-9829-43A080760234}" type="sibTrans" cxnId="{0A6A0E8C-3E8D-BA4F-B653-730D4FC8211A}">
      <dgm:prSet/>
      <dgm:spPr/>
      <dgm:t>
        <a:bodyPr/>
        <a:lstStyle/>
        <a:p>
          <a:endParaRPr lang="en-US"/>
        </a:p>
      </dgm:t>
    </dgm:pt>
    <dgm:pt modelId="{AA0202F0-B915-754E-BCA6-9625A411AA86}">
      <dgm:prSet/>
      <dgm:spPr/>
      <dgm:t>
        <a:bodyPr/>
        <a:lstStyle/>
        <a:p>
          <a:r>
            <a:rPr lang="en-US" dirty="0"/>
            <a:t>Effective communication skills</a:t>
          </a:r>
        </a:p>
      </dgm:t>
    </dgm:pt>
    <dgm:pt modelId="{446039D0-F528-5941-A3FC-023E7941E83C}" type="parTrans" cxnId="{631B80FD-BB9D-E049-B902-EB4C2DC80154}">
      <dgm:prSet/>
      <dgm:spPr/>
      <dgm:t>
        <a:bodyPr/>
        <a:lstStyle/>
        <a:p>
          <a:endParaRPr lang="en-US"/>
        </a:p>
      </dgm:t>
    </dgm:pt>
    <dgm:pt modelId="{2ED8BDB2-0172-0E44-9472-6FEEE4F1C8F8}" type="sibTrans" cxnId="{631B80FD-BB9D-E049-B902-EB4C2DC80154}">
      <dgm:prSet/>
      <dgm:spPr/>
      <dgm:t>
        <a:bodyPr/>
        <a:lstStyle/>
        <a:p>
          <a:endParaRPr lang="en-US"/>
        </a:p>
      </dgm:t>
    </dgm:pt>
    <dgm:pt modelId="{D1EF1F80-AFA7-C044-9C5D-3400E6E06FE8}" type="pres">
      <dgm:prSet presAssocID="{80802F3B-6A75-4744-952D-47AEEEF3D77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4A6D0B7-F7C7-6F44-BB84-D6F5DFD5BBE5}" type="pres">
      <dgm:prSet presAssocID="{FCA13EFE-9B3D-2540-B1F9-9E003028E0D2}" presName="root" presStyleCnt="0"/>
      <dgm:spPr/>
    </dgm:pt>
    <dgm:pt modelId="{C46D9657-C915-DC41-B20A-8421915B389B}" type="pres">
      <dgm:prSet presAssocID="{FCA13EFE-9B3D-2540-B1F9-9E003028E0D2}" presName="rootComposite" presStyleCnt="0"/>
      <dgm:spPr/>
    </dgm:pt>
    <dgm:pt modelId="{B1E7DE68-ABF8-6547-B031-31DFF095F43D}" type="pres">
      <dgm:prSet presAssocID="{FCA13EFE-9B3D-2540-B1F9-9E003028E0D2}" presName="rootText" presStyleLbl="node1" presStyleIdx="0" presStyleCnt="4"/>
      <dgm:spPr/>
    </dgm:pt>
    <dgm:pt modelId="{401B7B3F-92AC-C04B-9263-26486B06896C}" type="pres">
      <dgm:prSet presAssocID="{FCA13EFE-9B3D-2540-B1F9-9E003028E0D2}" presName="rootConnector" presStyleLbl="node1" presStyleIdx="0" presStyleCnt="4"/>
      <dgm:spPr/>
    </dgm:pt>
    <dgm:pt modelId="{B9C5EEF1-D719-3343-9E67-8A4CBE03ADEC}" type="pres">
      <dgm:prSet presAssocID="{FCA13EFE-9B3D-2540-B1F9-9E003028E0D2}" presName="childShape" presStyleCnt="0"/>
      <dgm:spPr/>
    </dgm:pt>
    <dgm:pt modelId="{E1728C6C-F42B-E24E-A3CC-73E3F4420B51}" type="pres">
      <dgm:prSet presAssocID="{5C729DF2-6D92-7548-ACAB-28372B9FE8DF}" presName="Name13" presStyleLbl="parChTrans1D2" presStyleIdx="0" presStyleCnt="16"/>
      <dgm:spPr/>
    </dgm:pt>
    <dgm:pt modelId="{F25D6A65-B169-0B46-A653-F8E94930D347}" type="pres">
      <dgm:prSet presAssocID="{CBE8070B-A5C7-4544-821E-659AFEB3E6CB}" presName="childText" presStyleLbl="bgAcc1" presStyleIdx="0" presStyleCnt="16">
        <dgm:presLayoutVars>
          <dgm:bulletEnabled val="1"/>
        </dgm:presLayoutVars>
      </dgm:prSet>
      <dgm:spPr/>
    </dgm:pt>
    <dgm:pt modelId="{26B0614D-A916-EA48-8E3C-6888E2168EEA}" type="pres">
      <dgm:prSet presAssocID="{9B7C47AB-8DF0-4045-9506-9FDEABB9EEE5}" presName="Name13" presStyleLbl="parChTrans1D2" presStyleIdx="1" presStyleCnt="16"/>
      <dgm:spPr/>
    </dgm:pt>
    <dgm:pt modelId="{0AE94B48-2E5F-3A40-94F6-0088CF00B266}" type="pres">
      <dgm:prSet presAssocID="{284FBC55-1537-E64A-9F9E-86675EAE51DB}" presName="childText" presStyleLbl="bgAcc1" presStyleIdx="1" presStyleCnt="16">
        <dgm:presLayoutVars>
          <dgm:bulletEnabled val="1"/>
        </dgm:presLayoutVars>
      </dgm:prSet>
      <dgm:spPr/>
    </dgm:pt>
    <dgm:pt modelId="{A6201491-A0C0-7A46-84C3-EC1CC5FA56F8}" type="pres">
      <dgm:prSet presAssocID="{8E23E0F1-B758-6C47-AF6D-913284ECBC88}" presName="Name13" presStyleLbl="parChTrans1D2" presStyleIdx="2" presStyleCnt="16"/>
      <dgm:spPr/>
    </dgm:pt>
    <dgm:pt modelId="{F457F9D7-9FAE-944D-9E25-DE15EA3F8BBC}" type="pres">
      <dgm:prSet presAssocID="{ED4910E4-5AC8-4244-A210-C24A9D3AA451}" presName="childText" presStyleLbl="bgAcc1" presStyleIdx="2" presStyleCnt="16">
        <dgm:presLayoutVars>
          <dgm:bulletEnabled val="1"/>
        </dgm:presLayoutVars>
      </dgm:prSet>
      <dgm:spPr/>
    </dgm:pt>
    <dgm:pt modelId="{D13AFA36-E6A5-AF40-BC9F-F96AD5FFF5B9}" type="pres">
      <dgm:prSet presAssocID="{382E7C2B-2A8E-7B4C-A9D6-399DEC7BC29A}" presName="Name13" presStyleLbl="parChTrans1D2" presStyleIdx="3" presStyleCnt="16"/>
      <dgm:spPr/>
    </dgm:pt>
    <dgm:pt modelId="{D094AC67-A457-1745-BC10-640455F02339}" type="pres">
      <dgm:prSet presAssocID="{BA9C4FAB-A1EA-5C4F-BEED-F62091F50AE5}" presName="childText" presStyleLbl="bgAcc1" presStyleIdx="3" presStyleCnt="16">
        <dgm:presLayoutVars>
          <dgm:bulletEnabled val="1"/>
        </dgm:presLayoutVars>
      </dgm:prSet>
      <dgm:spPr/>
    </dgm:pt>
    <dgm:pt modelId="{78A2D0F9-FA08-BA42-A492-286516B08395}" type="pres">
      <dgm:prSet presAssocID="{903C80CA-6720-B64A-8B7E-DA0AF528FD60}" presName="Name13" presStyleLbl="parChTrans1D2" presStyleIdx="4" presStyleCnt="16"/>
      <dgm:spPr/>
    </dgm:pt>
    <dgm:pt modelId="{77B6BBD4-52D4-5449-951D-5C7D2111D9EF}" type="pres">
      <dgm:prSet presAssocID="{65E2FAD1-3108-1E4D-A83F-966D099E578F}" presName="childText" presStyleLbl="bgAcc1" presStyleIdx="4" presStyleCnt="16">
        <dgm:presLayoutVars>
          <dgm:bulletEnabled val="1"/>
        </dgm:presLayoutVars>
      </dgm:prSet>
      <dgm:spPr/>
    </dgm:pt>
    <dgm:pt modelId="{8AD825B2-FF1B-A34A-942E-FDFC7410149D}" type="pres">
      <dgm:prSet presAssocID="{D325B74D-4FD6-234F-8015-83FB23CC0162}" presName="root" presStyleCnt="0"/>
      <dgm:spPr/>
    </dgm:pt>
    <dgm:pt modelId="{16F129DF-7DA1-E94E-9514-001F9941E48B}" type="pres">
      <dgm:prSet presAssocID="{D325B74D-4FD6-234F-8015-83FB23CC0162}" presName="rootComposite" presStyleCnt="0"/>
      <dgm:spPr/>
    </dgm:pt>
    <dgm:pt modelId="{A8114487-212B-5641-8C1B-1E9663DA4F47}" type="pres">
      <dgm:prSet presAssocID="{D325B74D-4FD6-234F-8015-83FB23CC0162}" presName="rootText" presStyleLbl="node1" presStyleIdx="1" presStyleCnt="4"/>
      <dgm:spPr/>
    </dgm:pt>
    <dgm:pt modelId="{F7459D76-140B-A441-BC13-B1B65578507A}" type="pres">
      <dgm:prSet presAssocID="{D325B74D-4FD6-234F-8015-83FB23CC0162}" presName="rootConnector" presStyleLbl="node1" presStyleIdx="1" presStyleCnt="4"/>
      <dgm:spPr/>
    </dgm:pt>
    <dgm:pt modelId="{1407A395-0356-E545-8BFA-B7A81DB830DF}" type="pres">
      <dgm:prSet presAssocID="{D325B74D-4FD6-234F-8015-83FB23CC0162}" presName="childShape" presStyleCnt="0"/>
      <dgm:spPr/>
    </dgm:pt>
    <dgm:pt modelId="{D32B0DC4-B672-3C4D-AF72-B5972065A02C}" type="pres">
      <dgm:prSet presAssocID="{2DE869E2-9573-E649-BFD0-A8653EA1702A}" presName="Name13" presStyleLbl="parChTrans1D2" presStyleIdx="5" presStyleCnt="16"/>
      <dgm:spPr/>
    </dgm:pt>
    <dgm:pt modelId="{72342391-9CAD-FD47-B94C-F145704A44EF}" type="pres">
      <dgm:prSet presAssocID="{1BD80DAE-92F3-4F43-AE3A-33FE1C0E6224}" presName="childText" presStyleLbl="bgAcc1" presStyleIdx="5" presStyleCnt="16">
        <dgm:presLayoutVars>
          <dgm:bulletEnabled val="1"/>
        </dgm:presLayoutVars>
      </dgm:prSet>
      <dgm:spPr/>
    </dgm:pt>
    <dgm:pt modelId="{5D154E6B-FB26-E240-9AA1-F48934F65E56}" type="pres">
      <dgm:prSet presAssocID="{D05EAD90-4699-824E-9A97-BCCEB94FE698}" presName="Name13" presStyleLbl="parChTrans1D2" presStyleIdx="6" presStyleCnt="16"/>
      <dgm:spPr/>
    </dgm:pt>
    <dgm:pt modelId="{9A18AFB5-E2F2-3545-B46D-C9DFAB70C046}" type="pres">
      <dgm:prSet presAssocID="{B8460F50-2720-DD44-B510-9914969D191D}" presName="childText" presStyleLbl="bgAcc1" presStyleIdx="6" presStyleCnt="16">
        <dgm:presLayoutVars>
          <dgm:bulletEnabled val="1"/>
        </dgm:presLayoutVars>
      </dgm:prSet>
      <dgm:spPr/>
    </dgm:pt>
    <dgm:pt modelId="{8226C318-165B-F54E-A451-AB02325601DC}" type="pres">
      <dgm:prSet presAssocID="{CE4FD6D4-FC43-944E-8E02-A1479C8E7C5D}" presName="Name13" presStyleLbl="parChTrans1D2" presStyleIdx="7" presStyleCnt="16"/>
      <dgm:spPr/>
    </dgm:pt>
    <dgm:pt modelId="{6A0751FC-62F1-5C43-9109-9C2DC3817A7D}" type="pres">
      <dgm:prSet presAssocID="{42BC778C-D75F-D348-BD52-B48A1BA077EE}" presName="childText" presStyleLbl="bgAcc1" presStyleIdx="7" presStyleCnt="16">
        <dgm:presLayoutVars>
          <dgm:bulletEnabled val="1"/>
        </dgm:presLayoutVars>
      </dgm:prSet>
      <dgm:spPr/>
    </dgm:pt>
    <dgm:pt modelId="{3D0043C8-ADAD-FF4A-9757-8A02E30D74FF}" type="pres">
      <dgm:prSet presAssocID="{2BEBB62E-691A-C647-A490-E70CB8127F35}" presName="Name13" presStyleLbl="parChTrans1D2" presStyleIdx="8" presStyleCnt="16"/>
      <dgm:spPr/>
    </dgm:pt>
    <dgm:pt modelId="{0908D37D-AE0F-0E41-94E6-7FD4165726D4}" type="pres">
      <dgm:prSet presAssocID="{71E068F7-8E3B-964B-B77C-89EAC5707D1E}" presName="childText" presStyleLbl="bgAcc1" presStyleIdx="8" presStyleCnt="16">
        <dgm:presLayoutVars>
          <dgm:bulletEnabled val="1"/>
        </dgm:presLayoutVars>
      </dgm:prSet>
      <dgm:spPr/>
    </dgm:pt>
    <dgm:pt modelId="{AB5E5354-C239-6A44-84D0-2EB11886957E}" type="pres">
      <dgm:prSet presAssocID="{3F2ADC40-D252-7740-A99D-C845EE03E1CD}" presName="root" presStyleCnt="0"/>
      <dgm:spPr/>
    </dgm:pt>
    <dgm:pt modelId="{5423E643-9589-6A44-BC4F-20AFB2E8B9C5}" type="pres">
      <dgm:prSet presAssocID="{3F2ADC40-D252-7740-A99D-C845EE03E1CD}" presName="rootComposite" presStyleCnt="0"/>
      <dgm:spPr/>
    </dgm:pt>
    <dgm:pt modelId="{576051B2-962D-4C48-B115-266306F1271A}" type="pres">
      <dgm:prSet presAssocID="{3F2ADC40-D252-7740-A99D-C845EE03E1CD}" presName="rootText" presStyleLbl="node1" presStyleIdx="2" presStyleCnt="4"/>
      <dgm:spPr/>
    </dgm:pt>
    <dgm:pt modelId="{8D7477A8-18BA-1B4B-ADE3-F5D2C4D8E86B}" type="pres">
      <dgm:prSet presAssocID="{3F2ADC40-D252-7740-A99D-C845EE03E1CD}" presName="rootConnector" presStyleLbl="node1" presStyleIdx="2" presStyleCnt="4"/>
      <dgm:spPr/>
    </dgm:pt>
    <dgm:pt modelId="{9B487410-CC31-0447-BB96-3953FCE527E1}" type="pres">
      <dgm:prSet presAssocID="{3F2ADC40-D252-7740-A99D-C845EE03E1CD}" presName="childShape" presStyleCnt="0"/>
      <dgm:spPr/>
    </dgm:pt>
    <dgm:pt modelId="{E0A9C66A-F780-A546-AD55-586A755FF8AE}" type="pres">
      <dgm:prSet presAssocID="{F5C1DE0E-1946-6043-A06B-3E0506A8D3FE}" presName="Name13" presStyleLbl="parChTrans1D2" presStyleIdx="9" presStyleCnt="16"/>
      <dgm:spPr/>
    </dgm:pt>
    <dgm:pt modelId="{CA3DA84F-8199-E847-9121-BEBD15F96068}" type="pres">
      <dgm:prSet presAssocID="{46B7F549-1C72-064B-ACB3-910D85E065B3}" presName="childText" presStyleLbl="bgAcc1" presStyleIdx="9" presStyleCnt="16">
        <dgm:presLayoutVars>
          <dgm:bulletEnabled val="1"/>
        </dgm:presLayoutVars>
      </dgm:prSet>
      <dgm:spPr/>
    </dgm:pt>
    <dgm:pt modelId="{CB95926D-9FC3-AB45-A485-AE5503F38F39}" type="pres">
      <dgm:prSet presAssocID="{15286F85-CBC7-654B-A197-2A915C1E0FFF}" presName="Name13" presStyleLbl="parChTrans1D2" presStyleIdx="10" presStyleCnt="16"/>
      <dgm:spPr/>
    </dgm:pt>
    <dgm:pt modelId="{B2A6F05C-7C30-1F49-B371-C58DDDD24355}" type="pres">
      <dgm:prSet presAssocID="{3707A54F-A119-A845-AD2C-D560CC6B004D}" presName="childText" presStyleLbl="bgAcc1" presStyleIdx="10" presStyleCnt="16">
        <dgm:presLayoutVars>
          <dgm:bulletEnabled val="1"/>
        </dgm:presLayoutVars>
      </dgm:prSet>
      <dgm:spPr/>
    </dgm:pt>
    <dgm:pt modelId="{1F2A359D-68D2-7448-BEA4-332A888B66F8}" type="pres">
      <dgm:prSet presAssocID="{99A42EE4-8B78-3F43-B47A-DDCE38532B2E}" presName="Name13" presStyleLbl="parChTrans1D2" presStyleIdx="11" presStyleCnt="16"/>
      <dgm:spPr/>
    </dgm:pt>
    <dgm:pt modelId="{B44D15A3-7011-134E-9565-796338E74F3B}" type="pres">
      <dgm:prSet presAssocID="{CEB74A75-0C3A-774F-8185-471B60EB2AE5}" presName="childText" presStyleLbl="bgAcc1" presStyleIdx="11" presStyleCnt="16">
        <dgm:presLayoutVars>
          <dgm:bulletEnabled val="1"/>
        </dgm:presLayoutVars>
      </dgm:prSet>
      <dgm:spPr/>
    </dgm:pt>
    <dgm:pt modelId="{405E2CDA-6D55-E445-AB5C-ACE6E71B5B74}" type="pres">
      <dgm:prSet presAssocID="{432FDBF6-54A4-8A40-9B74-9BF855C35E20}" presName="Name13" presStyleLbl="parChTrans1D2" presStyleIdx="12" presStyleCnt="16"/>
      <dgm:spPr/>
    </dgm:pt>
    <dgm:pt modelId="{01EC15FB-9050-504D-8934-BBC9840D5DB6}" type="pres">
      <dgm:prSet presAssocID="{0597D4DB-91A8-5342-95B3-778A7E4A612D}" presName="childText" presStyleLbl="bgAcc1" presStyleIdx="12" presStyleCnt="16">
        <dgm:presLayoutVars>
          <dgm:bulletEnabled val="1"/>
        </dgm:presLayoutVars>
      </dgm:prSet>
      <dgm:spPr/>
    </dgm:pt>
    <dgm:pt modelId="{146453FF-DA32-844B-B971-6854DDA6457D}" type="pres">
      <dgm:prSet presAssocID="{FAE3A2A0-321D-CA45-B7C2-8493E35B1B4B}" presName="Name13" presStyleLbl="parChTrans1D2" presStyleIdx="13" presStyleCnt="16"/>
      <dgm:spPr/>
    </dgm:pt>
    <dgm:pt modelId="{179300A9-0AB4-1C4D-834B-F3B2CF7CB9F1}" type="pres">
      <dgm:prSet presAssocID="{D7DF5CDF-AB38-1B45-9949-5B8B07FB181B}" presName="childText" presStyleLbl="bgAcc1" presStyleIdx="13" presStyleCnt="16">
        <dgm:presLayoutVars>
          <dgm:bulletEnabled val="1"/>
        </dgm:presLayoutVars>
      </dgm:prSet>
      <dgm:spPr/>
    </dgm:pt>
    <dgm:pt modelId="{0C530B76-F947-6B44-BB08-F47802CB8BAF}" type="pres">
      <dgm:prSet presAssocID="{9F491815-8EC1-174B-B841-94FE799342DE}" presName="root" presStyleCnt="0"/>
      <dgm:spPr/>
    </dgm:pt>
    <dgm:pt modelId="{1CEF65DD-0405-9A4B-B99B-7ADDF91CE366}" type="pres">
      <dgm:prSet presAssocID="{9F491815-8EC1-174B-B841-94FE799342DE}" presName="rootComposite" presStyleCnt="0"/>
      <dgm:spPr/>
    </dgm:pt>
    <dgm:pt modelId="{0FC3D6C7-E3E2-4F49-A5B6-00AA77DA7A74}" type="pres">
      <dgm:prSet presAssocID="{9F491815-8EC1-174B-B841-94FE799342DE}" presName="rootText" presStyleLbl="node1" presStyleIdx="3" presStyleCnt="4"/>
      <dgm:spPr/>
    </dgm:pt>
    <dgm:pt modelId="{885DA718-8103-A142-BAEA-7EE62B8B71F9}" type="pres">
      <dgm:prSet presAssocID="{9F491815-8EC1-174B-B841-94FE799342DE}" presName="rootConnector" presStyleLbl="node1" presStyleIdx="3" presStyleCnt="4"/>
      <dgm:spPr/>
    </dgm:pt>
    <dgm:pt modelId="{9A807C6F-48A2-E148-A25E-D491DD2A0772}" type="pres">
      <dgm:prSet presAssocID="{9F491815-8EC1-174B-B841-94FE799342DE}" presName="childShape" presStyleCnt="0"/>
      <dgm:spPr/>
    </dgm:pt>
    <dgm:pt modelId="{ABE681AF-6581-C642-B5DF-1CEAC2D2A018}" type="pres">
      <dgm:prSet presAssocID="{ACCE875A-EDA6-9149-A8E8-5BA8F8C4B73C}" presName="Name13" presStyleLbl="parChTrans1D2" presStyleIdx="14" presStyleCnt="16"/>
      <dgm:spPr/>
    </dgm:pt>
    <dgm:pt modelId="{76F5DCEA-0C60-4647-A00E-56AA18A4C7A1}" type="pres">
      <dgm:prSet presAssocID="{F4DD4C22-BA95-184E-B5FC-E35C3DF9364E}" presName="childText" presStyleLbl="bgAcc1" presStyleIdx="14" presStyleCnt="16">
        <dgm:presLayoutVars>
          <dgm:bulletEnabled val="1"/>
        </dgm:presLayoutVars>
      </dgm:prSet>
      <dgm:spPr/>
    </dgm:pt>
    <dgm:pt modelId="{97650C51-E3CB-B149-8E28-042E39DFC245}" type="pres">
      <dgm:prSet presAssocID="{446039D0-F528-5941-A3FC-023E7941E83C}" presName="Name13" presStyleLbl="parChTrans1D2" presStyleIdx="15" presStyleCnt="16"/>
      <dgm:spPr/>
    </dgm:pt>
    <dgm:pt modelId="{5450CBC9-9EBB-CA42-B92E-795985ECD23A}" type="pres">
      <dgm:prSet presAssocID="{AA0202F0-B915-754E-BCA6-9625A411AA86}" presName="childText" presStyleLbl="bgAcc1" presStyleIdx="15" presStyleCnt="16">
        <dgm:presLayoutVars>
          <dgm:bulletEnabled val="1"/>
        </dgm:presLayoutVars>
      </dgm:prSet>
      <dgm:spPr/>
    </dgm:pt>
  </dgm:ptLst>
  <dgm:cxnLst>
    <dgm:cxn modelId="{FDF9E800-15EA-DB4A-BB64-784498BC1FA3}" type="presOf" srcId="{71E068F7-8E3B-964B-B77C-89EAC5707D1E}" destId="{0908D37D-AE0F-0E41-94E6-7FD4165726D4}" srcOrd="0" destOrd="0" presId="urn:microsoft.com/office/officeart/2005/8/layout/hierarchy3"/>
    <dgm:cxn modelId="{C1851A0E-BE4A-7A4E-A8E5-6E3AA05E2794}" type="presOf" srcId="{65E2FAD1-3108-1E4D-A83F-966D099E578F}" destId="{77B6BBD4-52D4-5449-951D-5C7D2111D9EF}" srcOrd="0" destOrd="0" presId="urn:microsoft.com/office/officeart/2005/8/layout/hierarchy3"/>
    <dgm:cxn modelId="{11245613-F9BA-A849-9119-253FAEE2A14E}" type="presOf" srcId="{D325B74D-4FD6-234F-8015-83FB23CC0162}" destId="{F7459D76-140B-A441-BC13-B1B65578507A}" srcOrd="1" destOrd="0" presId="urn:microsoft.com/office/officeart/2005/8/layout/hierarchy3"/>
    <dgm:cxn modelId="{DE935613-62FC-6D42-A0AF-0E43917AC5CF}" srcId="{D325B74D-4FD6-234F-8015-83FB23CC0162}" destId="{1BD80DAE-92F3-4F43-AE3A-33FE1C0E6224}" srcOrd="0" destOrd="0" parTransId="{2DE869E2-9573-E649-BFD0-A8653EA1702A}" sibTransId="{379FF8C5-0420-8042-BA3A-D87A7CE14E36}"/>
    <dgm:cxn modelId="{CC67EB13-1DB0-1E4D-8FC9-97D1AFE75E6E}" type="presOf" srcId="{FCA13EFE-9B3D-2540-B1F9-9E003028E0D2}" destId="{401B7B3F-92AC-C04B-9263-26486B06896C}" srcOrd="1" destOrd="0" presId="urn:microsoft.com/office/officeart/2005/8/layout/hierarchy3"/>
    <dgm:cxn modelId="{A2D44017-7987-7549-9983-3A09C8753AE1}" type="presOf" srcId="{446039D0-F528-5941-A3FC-023E7941E83C}" destId="{97650C51-E3CB-B149-8E28-042E39DFC245}" srcOrd="0" destOrd="0" presId="urn:microsoft.com/office/officeart/2005/8/layout/hierarchy3"/>
    <dgm:cxn modelId="{60085917-DDA9-E24B-8142-2AD13FC9D642}" srcId="{80802F3B-6A75-4744-952D-47AEEEF3D775}" destId="{3F2ADC40-D252-7740-A99D-C845EE03E1CD}" srcOrd="2" destOrd="0" parTransId="{A4AD4072-BE36-1B4F-B8C6-7053C93512BE}" sibTransId="{3086EFFA-F85E-7945-B92F-0BEC0EDDCB23}"/>
    <dgm:cxn modelId="{189DFA1E-99AE-4641-AF8D-8C1E99053F26}" type="presOf" srcId="{99A42EE4-8B78-3F43-B47A-DDCE38532B2E}" destId="{1F2A359D-68D2-7448-BEA4-332A888B66F8}" srcOrd="0" destOrd="0" presId="urn:microsoft.com/office/officeart/2005/8/layout/hierarchy3"/>
    <dgm:cxn modelId="{21943722-323B-4345-90ED-48662CA75D79}" type="presOf" srcId="{3707A54F-A119-A845-AD2C-D560CC6B004D}" destId="{B2A6F05C-7C30-1F49-B371-C58DDDD24355}" srcOrd="0" destOrd="0" presId="urn:microsoft.com/office/officeart/2005/8/layout/hierarchy3"/>
    <dgm:cxn modelId="{78B95922-8124-A045-B49B-232BDC958BB1}" srcId="{3F2ADC40-D252-7740-A99D-C845EE03E1CD}" destId="{46B7F549-1C72-064B-ACB3-910D85E065B3}" srcOrd="0" destOrd="0" parTransId="{F5C1DE0E-1946-6043-A06B-3E0506A8D3FE}" sibTransId="{64C9424C-E7E6-2142-B45E-235E402450FA}"/>
    <dgm:cxn modelId="{5B446325-078E-034A-9B74-DA5449834C24}" srcId="{80802F3B-6A75-4744-952D-47AEEEF3D775}" destId="{9F491815-8EC1-174B-B841-94FE799342DE}" srcOrd="3" destOrd="0" parTransId="{EFDA7409-DB6C-A74D-B38B-67E2B9DC0AFA}" sibTransId="{CE1EF374-88C3-A742-9A66-332F9B34F671}"/>
    <dgm:cxn modelId="{999C6926-EDBC-724E-8AB5-F64D3F99ECBA}" type="presOf" srcId="{BA9C4FAB-A1EA-5C4F-BEED-F62091F50AE5}" destId="{D094AC67-A457-1745-BC10-640455F02339}" srcOrd="0" destOrd="0" presId="urn:microsoft.com/office/officeart/2005/8/layout/hierarchy3"/>
    <dgm:cxn modelId="{01DF9427-0E31-3847-A408-24C405C7BC4E}" type="presOf" srcId="{284FBC55-1537-E64A-9F9E-86675EAE51DB}" destId="{0AE94B48-2E5F-3A40-94F6-0088CF00B266}" srcOrd="0" destOrd="0" presId="urn:microsoft.com/office/officeart/2005/8/layout/hierarchy3"/>
    <dgm:cxn modelId="{4E9AB629-4BD0-C54A-8E3A-A834AB449F9A}" type="presOf" srcId="{F5C1DE0E-1946-6043-A06B-3E0506A8D3FE}" destId="{E0A9C66A-F780-A546-AD55-586A755FF8AE}" srcOrd="0" destOrd="0" presId="urn:microsoft.com/office/officeart/2005/8/layout/hierarchy3"/>
    <dgm:cxn modelId="{50A7E02B-0D61-DD48-B6B9-FF9046D78C07}" srcId="{FCA13EFE-9B3D-2540-B1F9-9E003028E0D2}" destId="{BA9C4FAB-A1EA-5C4F-BEED-F62091F50AE5}" srcOrd="3" destOrd="0" parTransId="{382E7C2B-2A8E-7B4C-A9D6-399DEC7BC29A}" sibTransId="{44DAAEFD-E7F7-F641-97BA-4CCAB08A1C7F}"/>
    <dgm:cxn modelId="{9572662C-38FB-1549-8666-075DEC7D5462}" type="presOf" srcId="{903C80CA-6720-B64A-8B7E-DA0AF528FD60}" destId="{78A2D0F9-FA08-BA42-A492-286516B08395}" srcOrd="0" destOrd="0" presId="urn:microsoft.com/office/officeart/2005/8/layout/hierarchy3"/>
    <dgm:cxn modelId="{BBA8E22F-D9E1-D949-A74B-64317581AF40}" type="presOf" srcId="{3F2ADC40-D252-7740-A99D-C845EE03E1CD}" destId="{576051B2-962D-4C48-B115-266306F1271A}" srcOrd="0" destOrd="0" presId="urn:microsoft.com/office/officeart/2005/8/layout/hierarchy3"/>
    <dgm:cxn modelId="{AC67983A-9E9D-E544-82A0-C2D415701E91}" srcId="{3F2ADC40-D252-7740-A99D-C845EE03E1CD}" destId="{3707A54F-A119-A845-AD2C-D560CC6B004D}" srcOrd="1" destOrd="0" parTransId="{15286F85-CBC7-654B-A197-2A915C1E0FFF}" sibTransId="{08F51C21-64EE-6640-A8AC-B4406F9BF51A}"/>
    <dgm:cxn modelId="{5705663E-466F-BA48-B18D-408628B67C5E}" type="presOf" srcId="{B8460F50-2720-DD44-B510-9914969D191D}" destId="{9A18AFB5-E2F2-3545-B46D-C9DFAB70C046}" srcOrd="0" destOrd="0" presId="urn:microsoft.com/office/officeart/2005/8/layout/hierarchy3"/>
    <dgm:cxn modelId="{F8EB6C4D-7DAD-6D42-A0AB-1726DAC94952}" type="presOf" srcId="{432FDBF6-54A4-8A40-9B74-9BF855C35E20}" destId="{405E2CDA-6D55-E445-AB5C-ACE6E71B5B74}" srcOrd="0" destOrd="0" presId="urn:microsoft.com/office/officeart/2005/8/layout/hierarchy3"/>
    <dgm:cxn modelId="{67E9A14D-FCA4-0B49-967C-A1273E9778EE}" type="presOf" srcId="{D7DF5CDF-AB38-1B45-9949-5B8B07FB181B}" destId="{179300A9-0AB4-1C4D-834B-F3B2CF7CB9F1}" srcOrd="0" destOrd="0" presId="urn:microsoft.com/office/officeart/2005/8/layout/hierarchy3"/>
    <dgm:cxn modelId="{BB613450-B75C-3745-804D-5739ACC47B0B}" type="presOf" srcId="{42BC778C-D75F-D348-BD52-B48A1BA077EE}" destId="{6A0751FC-62F1-5C43-9109-9C2DC3817A7D}" srcOrd="0" destOrd="0" presId="urn:microsoft.com/office/officeart/2005/8/layout/hierarchy3"/>
    <dgm:cxn modelId="{E499D356-7CE1-524C-A350-978E96AFA4A2}" type="presOf" srcId="{46B7F549-1C72-064B-ACB3-910D85E065B3}" destId="{CA3DA84F-8199-E847-9121-BEBD15F96068}" srcOrd="0" destOrd="0" presId="urn:microsoft.com/office/officeart/2005/8/layout/hierarchy3"/>
    <dgm:cxn modelId="{C3029459-5A63-F54C-BB70-48352D6B61CE}" type="presOf" srcId="{2DE869E2-9573-E649-BFD0-A8653EA1702A}" destId="{D32B0DC4-B672-3C4D-AF72-B5972065A02C}" srcOrd="0" destOrd="0" presId="urn:microsoft.com/office/officeart/2005/8/layout/hierarchy3"/>
    <dgm:cxn modelId="{728E455C-2AD6-F64E-8E3E-E46E1EA8CBDE}" type="presOf" srcId="{2BEBB62E-691A-C647-A490-E70CB8127F35}" destId="{3D0043C8-ADAD-FF4A-9757-8A02E30D74FF}" srcOrd="0" destOrd="0" presId="urn:microsoft.com/office/officeart/2005/8/layout/hierarchy3"/>
    <dgm:cxn modelId="{9B445760-F096-6B42-A189-37C24C297734}" type="presOf" srcId="{D05EAD90-4699-824E-9A97-BCCEB94FE698}" destId="{5D154E6B-FB26-E240-9AA1-F48934F65E56}" srcOrd="0" destOrd="0" presId="urn:microsoft.com/office/officeart/2005/8/layout/hierarchy3"/>
    <dgm:cxn modelId="{19E07C61-CF19-7F48-8986-FC41BE99D638}" type="presOf" srcId="{5C729DF2-6D92-7548-ACAB-28372B9FE8DF}" destId="{E1728C6C-F42B-E24E-A3CC-73E3F4420B51}" srcOrd="0" destOrd="0" presId="urn:microsoft.com/office/officeart/2005/8/layout/hierarchy3"/>
    <dgm:cxn modelId="{42D57362-C610-3140-92D3-94971624FC19}" srcId="{FCA13EFE-9B3D-2540-B1F9-9E003028E0D2}" destId="{65E2FAD1-3108-1E4D-A83F-966D099E578F}" srcOrd="4" destOrd="0" parTransId="{903C80CA-6720-B64A-8B7E-DA0AF528FD60}" sibTransId="{8A95DAB0-32C9-0D40-A211-65DF136AE2AA}"/>
    <dgm:cxn modelId="{E8A2A76C-6A83-3441-A665-39CBAEE5F083}" type="presOf" srcId="{CBE8070B-A5C7-4544-821E-659AFEB3E6CB}" destId="{F25D6A65-B169-0B46-A653-F8E94930D347}" srcOrd="0" destOrd="0" presId="urn:microsoft.com/office/officeart/2005/8/layout/hierarchy3"/>
    <dgm:cxn modelId="{4413B06D-A740-CA43-8ECD-F6E51698AF55}" type="presOf" srcId="{FCA13EFE-9B3D-2540-B1F9-9E003028E0D2}" destId="{B1E7DE68-ABF8-6547-B031-31DFF095F43D}" srcOrd="0" destOrd="0" presId="urn:microsoft.com/office/officeart/2005/8/layout/hierarchy3"/>
    <dgm:cxn modelId="{90860A72-4401-8E48-8E6B-3E52D2F41816}" type="presOf" srcId="{F4DD4C22-BA95-184E-B5FC-E35C3DF9364E}" destId="{76F5DCEA-0C60-4647-A00E-56AA18A4C7A1}" srcOrd="0" destOrd="0" presId="urn:microsoft.com/office/officeart/2005/8/layout/hierarchy3"/>
    <dgm:cxn modelId="{D8A28072-014A-634D-AB60-4CAC1A7E2FF6}" srcId="{D325B74D-4FD6-234F-8015-83FB23CC0162}" destId="{42BC778C-D75F-D348-BD52-B48A1BA077EE}" srcOrd="2" destOrd="0" parTransId="{CE4FD6D4-FC43-944E-8E02-A1479C8E7C5D}" sibTransId="{CE60040C-6BF8-0C41-8519-A91E3487166B}"/>
    <dgm:cxn modelId="{0FC17776-B6C6-6E47-ADD7-5818B302E48A}" srcId="{D325B74D-4FD6-234F-8015-83FB23CC0162}" destId="{71E068F7-8E3B-964B-B77C-89EAC5707D1E}" srcOrd="3" destOrd="0" parTransId="{2BEBB62E-691A-C647-A490-E70CB8127F35}" sibTransId="{9507F74B-760B-6D4F-BAA3-675136B7EFC4}"/>
    <dgm:cxn modelId="{3F255182-39B4-4F47-B218-CE17C8202B6C}" srcId="{D325B74D-4FD6-234F-8015-83FB23CC0162}" destId="{B8460F50-2720-DD44-B510-9914969D191D}" srcOrd="1" destOrd="0" parTransId="{D05EAD90-4699-824E-9A97-BCCEB94FE698}" sibTransId="{0263A005-01D9-5A49-8827-72AC1B2F6955}"/>
    <dgm:cxn modelId="{4A911D84-C028-924D-A476-74CFCAFF582E}" srcId="{80802F3B-6A75-4744-952D-47AEEEF3D775}" destId="{D325B74D-4FD6-234F-8015-83FB23CC0162}" srcOrd="1" destOrd="0" parTransId="{A2C96260-4CD4-574D-85F7-127557897DCB}" sibTransId="{4C26B0ED-F144-2A48-A98A-03D5586F5852}"/>
    <dgm:cxn modelId="{CB4C078A-6F64-4142-A494-6CE9C4273050}" srcId="{80802F3B-6A75-4744-952D-47AEEEF3D775}" destId="{FCA13EFE-9B3D-2540-B1F9-9E003028E0D2}" srcOrd="0" destOrd="0" parTransId="{AEA2839F-181A-2C4C-9FF4-33087946FEAF}" sibTransId="{D6DF130D-0A8C-1B43-8A4A-E6B67F58E09F}"/>
    <dgm:cxn modelId="{0A6A0E8C-3E8D-BA4F-B653-730D4FC8211A}" srcId="{9F491815-8EC1-174B-B841-94FE799342DE}" destId="{F4DD4C22-BA95-184E-B5FC-E35C3DF9364E}" srcOrd="0" destOrd="0" parTransId="{ACCE875A-EDA6-9149-A8E8-5BA8F8C4B73C}" sibTransId="{40D59591-76B2-6841-9829-43A080760234}"/>
    <dgm:cxn modelId="{02B4309C-8DB0-4546-83E7-91FE36145AE7}" type="presOf" srcId="{CEB74A75-0C3A-774F-8185-471B60EB2AE5}" destId="{B44D15A3-7011-134E-9565-796338E74F3B}" srcOrd="0" destOrd="0" presId="urn:microsoft.com/office/officeart/2005/8/layout/hierarchy3"/>
    <dgm:cxn modelId="{7AB8F19C-B758-AD4A-B321-47C58E10683A}" type="presOf" srcId="{382E7C2B-2A8E-7B4C-A9D6-399DEC7BC29A}" destId="{D13AFA36-E6A5-AF40-BC9F-F96AD5FFF5B9}" srcOrd="0" destOrd="0" presId="urn:microsoft.com/office/officeart/2005/8/layout/hierarchy3"/>
    <dgm:cxn modelId="{ECEE23A5-A4BB-C447-A2C9-2FE985F6601C}" type="presOf" srcId="{CE4FD6D4-FC43-944E-8E02-A1479C8E7C5D}" destId="{8226C318-165B-F54E-A451-AB02325601DC}" srcOrd="0" destOrd="0" presId="urn:microsoft.com/office/officeart/2005/8/layout/hierarchy3"/>
    <dgm:cxn modelId="{C308F1A6-9361-874D-B6CF-F500F73C77B2}" srcId="{3F2ADC40-D252-7740-A99D-C845EE03E1CD}" destId="{D7DF5CDF-AB38-1B45-9949-5B8B07FB181B}" srcOrd="4" destOrd="0" parTransId="{FAE3A2A0-321D-CA45-B7C2-8493E35B1B4B}" sibTransId="{8EE45B58-6090-0B4A-8A06-28691116545F}"/>
    <dgm:cxn modelId="{84EE9AAD-7AA1-274F-A6FA-FCCAB6AAFBB5}" type="presOf" srcId="{FAE3A2A0-321D-CA45-B7C2-8493E35B1B4B}" destId="{146453FF-DA32-844B-B971-6854DDA6457D}" srcOrd="0" destOrd="0" presId="urn:microsoft.com/office/officeart/2005/8/layout/hierarchy3"/>
    <dgm:cxn modelId="{A710D0B3-C9F1-6C49-BB32-D2BEA8E27D5F}" type="presOf" srcId="{AA0202F0-B915-754E-BCA6-9625A411AA86}" destId="{5450CBC9-9EBB-CA42-B92E-795985ECD23A}" srcOrd="0" destOrd="0" presId="urn:microsoft.com/office/officeart/2005/8/layout/hierarchy3"/>
    <dgm:cxn modelId="{3A6631BF-E7BB-0748-B6DC-D198FEA47507}" type="presOf" srcId="{3F2ADC40-D252-7740-A99D-C845EE03E1CD}" destId="{8D7477A8-18BA-1B4B-ADE3-F5D2C4D8E86B}" srcOrd="1" destOrd="0" presId="urn:microsoft.com/office/officeart/2005/8/layout/hierarchy3"/>
    <dgm:cxn modelId="{87149BC2-9087-C34C-9778-7FFD5D0932A5}" type="presOf" srcId="{9F491815-8EC1-174B-B841-94FE799342DE}" destId="{885DA718-8103-A142-BAEA-7EE62B8B71F9}" srcOrd="1" destOrd="0" presId="urn:microsoft.com/office/officeart/2005/8/layout/hierarchy3"/>
    <dgm:cxn modelId="{2C19D1C8-267A-7E40-B8E0-39FE117A0AE2}" type="presOf" srcId="{15286F85-CBC7-654B-A197-2A915C1E0FFF}" destId="{CB95926D-9FC3-AB45-A485-AE5503F38F39}" srcOrd="0" destOrd="0" presId="urn:microsoft.com/office/officeart/2005/8/layout/hierarchy3"/>
    <dgm:cxn modelId="{3DC32DCF-B17B-4A48-9DFA-B406678B1F43}" type="presOf" srcId="{1BD80DAE-92F3-4F43-AE3A-33FE1C0E6224}" destId="{72342391-9CAD-FD47-B94C-F145704A44EF}" srcOrd="0" destOrd="0" presId="urn:microsoft.com/office/officeart/2005/8/layout/hierarchy3"/>
    <dgm:cxn modelId="{941963DB-CC84-4B4D-AF3D-16ECE1ACB518}" srcId="{FCA13EFE-9B3D-2540-B1F9-9E003028E0D2}" destId="{ED4910E4-5AC8-4244-A210-C24A9D3AA451}" srcOrd="2" destOrd="0" parTransId="{8E23E0F1-B758-6C47-AF6D-913284ECBC88}" sibTransId="{FEE967B6-FAF7-5648-992C-110524503F83}"/>
    <dgm:cxn modelId="{B70A11DC-8216-B64A-83CD-DDAF4FFEE63C}" srcId="{3F2ADC40-D252-7740-A99D-C845EE03E1CD}" destId="{CEB74A75-0C3A-774F-8185-471B60EB2AE5}" srcOrd="2" destOrd="0" parTransId="{99A42EE4-8B78-3F43-B47A-DDCE38532B2E}" sibTransId="{4F040042-62AD-2D4B-889F-B11100DE64BC}"/>
    <dgm:cxn modelId="{B7B50ADE-C08D-9A48-9F3D-B5803919625A}" type="presOf" srcId="{ED4910E4-5AC8-4244-A210-C24A9D3AA451}" destId="{F457F9D7-9FAE-944D-9E25-DE15EA3F8BBC}" srcOrd="0" destOrd="0" presId="urn:microsoft.com/office/officeart/2005/8/layout/hierarchy3"/>
    <dgm:cxn modelId="{15AE40DE-3523-9D41-B680-FFF98B7ADE97}" srcId="{FCA13EFE-9B3D-2540-B1F9-9E003028E0D2}" destId="{284FBC55-1537-E64A-9F9E-86675EAE51DB}" srcOrd="1" destOrd="0" parTransId="{9B7C47AB-8DF0-4045-9506-9FDEABB9EEE5}" sibTransId="{7F31B8AB-B7CD-674D-BEAA-93CC74072D42}"/>
    <dgm:cxn modelId="{97C580E8-5A44-1448-9EE4-5EC2A5AD6EB0}" type="presOf" srcId="{D325B74D-4FD6-234F-8015-83FB23CC0162}" destId="{A8114487-212B-5641-8C1B-1E9663DA4F47}" srcOrd="0" destOrd="0" presId="urn:microsoft.com/office/officeart/2005/8/layout/hierarchy3"/>
    <dgm:cxn modelId="{66BDDAE9-404A-4A45-A537-4E526E4849CE}" type="presOf" srcId="{80802F3B-6A75-4744-952D-47AEEEF3D775}" destId="{D1EF1F80-AFA7-C044-9C5D-3400E6E06FE8}" srcOrd="0" destOrd="0" presId="urn:microsoft.com/office/officeart/2005/8/layout/hierarchy3"/>
    <dgm:cxn modelId="{CD2F97EA-A216-0C4B-A7D1-D100D0169CB7}" srcId="{FCA13EFE-9B3D-2540-B1F9-9E003028E0D2}" destId="{CBE8070B-A5C7-4544-821E-659AFEB3E6CB}" srcOrd="0" destOrd="0" parTransId="{5C729DF2-6D92-7548-ACAB-28372B9FE8DF}" sibTransId="{CFA06466-2F88-C64D-895A-0344CB730A44}"/>
    <dgm:cxn modelId="{0E7E72ED-9DC3-7D4B-8DDE-E21AACB06425}" type="presOf" srcId="{0597D4DB-91A8-5342-95B3-778A7E4A612D}" destId="{01EC15FB-9050-504D-8934-BBC9840D5DB6}" srcOrd="0" destOrd="0" presId="urn:microsoft.com/office/officeart/2005/8/layout/hierarchy3"/>
    <dgm:cxn modelId="{28DF94F0-1DF9-B44B-8D9E-3DE1FF46411D}" type="presOf" srcId="{9B7C47AB-8DF0-4045-9506-9FDEABB9EEE5}" destId="{26B0614D-A916-EA48-8E3C-6888E2168EEA}" srcOrd="0" destOrd="0" presId="urn:microsoft.com/office/officeart/2005/8/layout/hierarchy3"/>
    <dgm:cxn modelId="{D21628F5-E25A-2546-8703-F848AC9FBEBE}" type="presOf" srcId="{8E23E0F1-B758-6C47-AF6D-913284ECBC88}" destId="{A6201491-A0C0-7A46-84C3-EC1CC5FA56F8}" srcOrd="0" destOrd="0" presId="urn:microsoft.com/office/officeart/2005/8/layout/hierarchy3"/>
    <dgm:cxn modelId="{34A745F6-4AFF-964F-8D44-458D61E5FD2C}" type="presOf" srcId="{9F491815-8EC1-174B-B841-94FE799342DE}" destId="{0FC3D6C7-E3E2-4F49-A5B6-00AA77DA7A74}" srcOrd="0" destOrd="0" presId="urn:microsoft.com/office/officeart/2005/8/layout/hierarchy3"/>
    <dgm:cxn modelId="{ABBF4BF6-87E2-AF4E-AA3F-AD75038D30E2}" type="presOf" srcId="{ACCE875A-EDA6-9149-A8E8-5BA8F8C4B73C}" destId="{ABE681AF-6581-C642-B5DF-1CEAC2D2A018}" srcOrd="0" destOrd="0" presId="urn:microsoft.com/office/officeart/2005/8/layout/hierarchy3"/>
    <dgm:cxn modelId="{631B80FD-BB9D-E049-B902-EB4C2DC80154}" srcId="{9F491815-8EC1-174B-B841-94FE799342DE}" destId="{AA0202F0-B915-754E-BCA6-9625A411AA86}" srcOrd="1" destOrd="0" parTransId="{446039D0-F528-5941-A3FC-023E7941E83C}" sibTransId="{2ED8BDB2-0172-0E44-9472-6FEEE4F1C8F8}"/>
    <dgm:cxn modelId="{AD37C2FD-944E-2347-91B8-18C4EF6C2C99}" srcId="{3F2ADC40-D252-7740-A99D-C845EE03E1CD}" destId="{0597D4DB-91A8-5342-95B3-778A7E4A612D}" srcOrd="3" destOrd="0" parTransId="{432FDBF6-54A4-8A40-9B74-9BF855C35E20}" sibTransId="{69282BBA-06AB-1449-8FD5-3BBC323B87F8}"/>
    <dgm:cxn modelId="{AAFB559D-A69A-7740-8316-D3F4BC3F9A28}" type="presParOf" srcId="{D1EF1F80-AFA7-C044-9C5D-3400E6E06FE8}" destId="{24A6D0B7-F7C7-6F44-BB84-D6F5DFD5BBE5}" srcOrd="0" destOrd="0" presId="urn:microsoft.com/office/officeart/2005/8/layout/hierarchy3"/>
    <dgm:cxn modelId="{47C3539F-F532-6745-8947-89EDAA7893AE}" type="presParOf" srcId="{24A6D0B7-F7C7-6F44-BB84-D6F5DFD5BBE5}" destId="{C46D9657-C915-DC41-B20A-8421915B389B}" srcOrd="0" destOrd="0" presId="urn:microsoft.com/office/officeart/2005/8/layout/hierarchy3"/>
    <dgm:cxn modelId="{AB798C56-0FA0-1448-851C-27B02C43BCF6}" type="presParOf" srcId="{C46D9657-C915-DC41-B20A-8421915B389B}" destId="{B1E7DE68-ABF8-6547-B031-31DFF095F43D}" srcOrd="0" destOrd="0" presId="urn:microsoft.com/office/officeart/2005/8/layout/hierarchy3"/>
    <dgm:cxn modelId="{B273ABCB-65F4-D449-BDE5-E82914BFDA6C}" type="presParOf" srcId="{C46D9657-C915-DC41-B20A-8421915B389B}" destId="{401B7B3F-92AC-C04B-9263-26486B06896C}" srcOrd="1" destOrd="0" presId="urn:microsoft.com/office/officeart/2005/8/layout/hierarchy3"/>
    <dgm:cxn modelId="{47B05467-D360-0F4B-AACE-7ACCB3FD3F62}" type="presParOf" srcId="{24A6D0B7-F7C7-6F44-BB84-D6F5DFD5BBE5}" destId="{B9C5EEF1-D719-3343-9E67-8A4CBE03ADEC}" srcOrd="1" destOrd="0" presId="urn:microsoft.com/office/officeart/2005/8/layout/hierarchy3"/>
    <dgm:cxn modelId="{37D450AD-E8A4-8F48-AD54-2780A92BFFB1}" type="presParOf" srcId="{B9C5EEF1-D719-3343-9E67-8A4CBE03ADEC}" destId="{E1728C6C-F42B-E24E-A3CC-73E3F4420B51}" srcOrd="0" destOrd="0" presId="urn:microsoft.com/office/officeart/2005/8/layout/hierarchy3"/>
    <dgm:cxn modelId="{4F9300AC-8D4D-E04B-8D38-5AF4F37EC81A}" type="presParOf" srcId="{B9C5EEF1-D719-3343-9E67-8A4CBE03ADEC}" destId="{F25D6A65-B169-0B46-A653-F8E94930D347}" srcOrd="1" destOrd="0" presId="urn:microsoft.com/office/officeart/2005/8/layout/hierarchy3"/>
    <dgm:cxn modelId="{EE150FF5-B6B6-4144-A6AD-82892589D712}" type="presParOf" srcId="{B9C5EEF1-D719-3343-9E67-8A4CBE03ADEC}" destId="{26B0614D-A916-EA48-8E3C-6888E2168EEA}" srcOrd="2" destOrd="0" presId="urn:microsoft.com/office/officeart/2005/8/layout/hierarchy3"/>
    <dgm:cxn modelId="{F6B84CD3-CD11-3B43-A979-DD5E45587FDB}" type="presParOf" srcId="{B9C5EEF1-D719-3343-9E67-8A4CBE03ADEC}" destId="{0AE94B48-2E5F-3A40-94F6-0088CF00B266}" srcOrd="3" destOrd="0" presId="urn:microsoft.com/office/officeart/2005/8/layout/hierarchy3"/>
    <dgm:cxn modelId="{B1F620DF-AD19-8A41-A345-EF8B0A1B0167}" type="presParOf" srcId="{B9C5EEF1-D719-3343-9E67-8A4CBE03ADEC}" destId="{A6201491-A0C0-7A46-84C3-EC1CC5FA56F8}" srcOrd="4" destOrd="0" presId="urn:microsoft.com/office/officeart/2005/8/layout/hierarchy3"/>
    <dgm:cxn modelId="{9DB96CDE-D5E0-5E43-85C4-D00E66ABF4FD}" type="presParOf" srcId="{B9C5EEF1-D719-3343-9E67-8A4CBE03ADEC}" destId="{F457F9D7-9FAE-944D-9E25-DE15EA3F8BBC}" srcOrd="5" destOrd="0" presId="urn:microsoft.com/office/officeart/2005/8/layout/hierarchy3"/>
    <dgm:cxn modelId="{E2CAF851-E24B-CD4C-A395-671DF225D44A}" type="presParOf" srcId="{B9C5EEF1-D719-3343-9E67-8A4CBE03ADEC}" destId="{D13AFA36-E6A5-AF40-BC9F-F96AD5FFF5B9}" srcOrd="6" destOrd="0" presId="urn:microsoft.com/office/officeart/2005/8/layout/hierarchy3"/>
    <dgm:cxn modelId="{2E7DF7E8-D0D6-F741-A5FA-94146145F08F}" type="presParOf" srcId="{B9C5EEF1-D719-3343-9E67-8A4CBE03ADEC}" destId="{D094AC67-A457-1745-BC10-640455F02339}" srcOrd="7" destOrd="0" presId="urn:microsoft.com/office/officeart/2005/8/layout/hierarchy3"/>
    <dgm:cxn modelId="{4047AF15-5A5E-F54B-AC1D-DCDF9C846764}" type="presParOf" srcId="{B9C5EEF1-D719-3343-9E67-8A4CBE03ADEC}" destId="{78A2D0F9-FA08-BA42-A492-286516B08395}" srcOrd="8" destOrd="0" presId="urn:microsoft.com/office/officeart/2005/8/layout/hierarchy3"/>
    <dgm:cxn modelId="{EC61F8B3-82E1-CB4F-A848-52C02303F7C2}" type="presParOf" srcId="{B9C5EEF1-D719-3343-9E67-8A4CBE03ADEC}" destId="{77B6BBD4-52D4-5449-951D-5C7D2111D9EF}" srcOrd="9" destOrd="0" presId="urn:microsoft.com/office/officeart/2005/8/layout/hierarchy3"/>
    <dgm:cxn modelId="{A4161648-12F6-BB4D-B209-DCD2EF362892}" type="presParOf" srcId="{D1EF1F80-AFA7-C044-9C5D-3400E6E06FE8}" destId="{8AD825B2-FF1B-A34A-942E-FDFC7410149D}" srcOrd="1" destOrd="0" presId="urn:microsoft.com/office/officeart/2005/8/layout/hierarchy3"/>
    <dgm:cxn modelId="{69F84E4A-A144-B44B-9490-CA5270806EA7}" type="presParOf" srcId="{8AD825B2-FF1B-A34A-942E-FDFC7410149D}" destId="{16F129DF-7DA1-E94E-9514-001F9941E48B}" srcOrd="0" destOrd="0" presId="urn:microsoft.com/office/officeart/2005/8/layout/hierarchy3"/>
    <dgm:cxn modelId="{42D9733F-9436-B247-834E-6D8AFF218976}" type="presParOf" srcId="{16F129DF-7DA1-E94E-9514-001F9941E48B}" destId="{A8114487-212B-5641-8C1B-1E9663DA4F47}" srcOrd="0" destOrd="0" presId="urn:microsoft.com/office/officeart/2005/8/layout/hierarchy3"/>
    <dgm:cxn modelId="{A47994F4-0815-0048-A78F-31F34D4516EA}" type="presParOf" srcId="{16F129DF-7DA1-E94E-9514-001F9941E48B}" destId="{F7459D76-140B-A441-BC13-B1B65578507A}" srcOrd="1" destOrd="0" presId="urn:microsoft.com/office/officeart/2005/8/layout/hierarchy3"/>
    <dgm:cxn modelId="{96640BC5-361A-2C47-B299-FB012AA2D9CA}" type="presParOf" srcId="{8AD825B2-FF1B-A34A-942E-FDFC7410149D}" destId="{1407A395-0356-E545-8BFA-B7A81DB830DF}" srcOrd="1" destOrd="0" presId="urn:microsoft.com/office/officeart/2005/8/layout/hierarchy3"/>
    <dgm:cxn modelId="{F8AA37ED-541B-4C4E-9F71-B81F6E279A1E}" type="presParOf" srcId="{1407A395-0356-E545-8BFA-B7A81DB830DF}" destId="{D32B0DC4-B672-3C4D-AF72-B5972065A02C}" srcOrd="0" destOrd="0" presId="urn:microsoft.com/office/officeart/2005/8/layout/hierarchy3"/>
    <dgm:cxn modelId="{7B01BAF5-105A-1842-A2A5-E5A1AC937C0C}" type="presParOf" srcId="{1407A395-0356-E545-8BFA-B7A81DB830DF}" destId="{72342391-9CAD-FD47-B94C-F145704A44EF}" srcOrd="1" destOrd="0" presId="urn:microsoft.com/office/officeart/2005/8/layout/hierarchy3"/>
    <dgm:cxn modelId="{2B70F428-BAB2-6847-A9D8-560782F15493}" type="presParOf" srcId="{1407A395-0356-E545-8BFA-B7A81DB830DF}" destId="{5D154E6B-FB26-E240-9AA1-F48934F65E56}" srcOrd="2" destOrd="0" presId="urn:microsoft.com/office/officeart/2005/8/layout/hierarchy3"/>
    <dgm:cxn modelId="{164DCCCC-2ADC-2F4C-982E-3E7A066E89EE}" type="presParOf" srcId="{1407A395-0356-E545-8BFA-B7A81DB830DF}" destId="{9A18AFB5-E2F2-3545-B46D-C9DFAB70C046}" srcOrd="3" destOrd="0" presId="urn:microsoft.com/office/officeart/2005/8/layout/hierarchy3"/>
    <dgm:cxn modelId="{A46E8A13-C5D2-8543-AAE6-92E7E8716E42}" type="presParOf" srcId="{1407A395-0356-E545-8BFA-B7A81DB830DF}" destId="{8226C318-165B-F54E-A451-AB02325601DC}" srcOrd="4" destOrd="0" presId="urn:microsoft.com/office/officeart/2005/8/layout/hierarchy3"/>
    <dgm:cxn modelId="{22C65024-B196-3B43-8A4B-21E4BDCD7BA1}" type="presParOf" srcId="{1407A395-0356-E545-8BFA-B7A81DB830DF}" destId="{6A0751FC-62F1-5C43-9109-9C2DC3817A7D}" srcOrd="5" destOrd="0" presId="urn:microsoft.com/office/officeart/2005/8/layout/hierarchy3"/>
    <dgm:cxn modelId="{E7F3DB09-F943-574C-9E44-EFF7AF91F4F4}" type="presParOf" srcId="{1407A395-0356-E545-8BFA-B7A81DB830DF}" destId="{3D0043C8-ADAD-FF4A-9757-8A02E30D74FF}" srcOrd="6" destOrd="0" presId="urn:microsoft.com/office/officeart/2005/8/layout/hierarchy3"/>
    <dgm:cxn modelId="{3425F64D-0F2D-3B4C-A314-C89E23845C51}" type="presParOf" srcId="{1407A395-0356-E545-8BFA-B7A81DB830DF}" destId="{0908D37D-AE0F-0E41-94E6-7FD4165726D4}" srcOrd="7" destOrd="0" presId="urn:microsoft.com/office/officeart/2005/8/layout/hierarchy3"/>
    <dgm:cxn modelId="{D1E223E6-B0EE-C54C-A7D3-CFE840CA488B}" type="presParOf" srcId="{D1EF1F80-AFA7-C044-9C5D-3400E6E06FE8}" destId="{AB5E5354-C239-6A44-84D0-2EB11886957E}" srcOrd="2" destOrd="0" presId="urn:microsoft.com/office/officeart/2005/8/layout/hierarchy3"/>
    <dgm:cxn modelId="{51C75E73-FF1C-D044-886E-304D82E8C9F6}" type="presParOf" srcId="{AB5E5354-C239-6A44-84D0-2EB11886957E}" destId="{5423E643-9589-6A44-BC4F-20AFB2E8B9C5}" srcOrd="0" destOrd="0" presId="urn:microsoft.com/office/officeart/2005/8/layout/hierarchy3"/>
    <dgm:cxn modelId="{C4D77B2A-9AE6-3F4E-B6FD-A732BE3E8F19}" type="presParOf" srcId="{5423E643-9589-6A44-BC4F-20AFB2E8B9C5}" destId="{576051B2-962D-4C48-B115-266306F1271A}" srcOrd="0" destOrd="0" presId="urn:microsoft.com/office/officeart/2005/8/layout/hierarchy3"/>
    <dgm:cxn modelId="{AEDEEE1E-63B0-9141-8326-42CB81440394}" type="presParOf" srcId="{5423E643-9589-6A44-BC4F-20AFB2E8B9C5}" destId="{8D7477A8-18BA-1B4B-ADE3-F5D2C4D8E86B}" srcOrd="1" destOrd="0" presId="urn:microsoft.com/office/officeart/2005/8/layout/hierarchy3"/>
    <dgm:cxn modelId="{B514D124-57F3-B444-B38D-2C013E498FE7}" type="presParOf" srcId="{AB5E5354-C239-6A44-84D0-2EB11886957E}" destId="{9B487410-CC31-0447-BB96-3953FCE527E1}" srcOrd="1" destOrd="0" presId="urn:microsoft.com/office/officeart/2005/8/layout/hierarchy3"/>
    <dgm:cxn modelId="{A2666D01-A391-B649-83BB-27AC5A072406}" type="presParOf" srcId="{9B487410-CC31-0447-BB96-3953FCE527E1}" destId="{E0A9C66A-F780-A546-AD55-586A755FF8AE}" srcOrd="0" destOrd="0" presId="urn:microsoft.com/office/officeart/2005/8/layout/hierarchy3"/>
    <dgm:cxn modelId="{0020A185-5F6B-924D-888C-23AFFB1C4A2C}" type="presParOf" srcId="{9B487410-CC31-0447-BB96-3953FCE527E1}" destId="{CA3DA84F-8199-E847-9121-BEBD15F96068}" srcOrd="1" destOrd="0" presId="urn:microsoft.com/office/officeart/2005/8/layout/hierarchy3"/>
    <dgm:cxn modelId="{799B1729-969A-FD43-8705-359283CFB9BF}" type="presParOf" srcId="{9B487410-CC31-0447-BB96-3953FCE527E1}" destId="{CB95926D-9FC3-AB45-A485-AE5503F38F39}" srcOrd="2" destOrd="0" presId="urn:microsoft.com/office/officeart/2005/8/layout/hierarchy3"/>
    <dgm:cxn modelId="{C67A0F90-0D0F-6C4D-BBC4-22D10BF90820}" type="presParOf" srcId="{9B487410-CC31-0447-BB96-3953FCE527E1}" destId="{B2A6F05C-7C30-1F49-B371-C58DDDD24355}" srcOrd="3" destOrd="0" presId="urn:microsoft.com/office/officeart/2005/8/layout/hierarchy3"/>
    <dgm:cxn modelId="{48F8092D-3CE1-894B-B492-6C791CC38FC9}" type="presParOf" srcId="{9B487410-CC31-0447-BB96-3953FCE527E1}" destId="{1F2A359D-68D2-7448-BEA4-332A888B66F8}" srcOrd="4" destOrd="0" presId="urn:microsoft.com/office/officeart/2005/8/layout/hierarchy3"/>
    <dgm:cxn modelId="{6B480E21-52A6-0D46-8D34-A17910A4E92E}" type="presParOf" srcId="{9B487410-CC31-0447-BB96-3953FCE527E1}" destId="{B44D15A3-7011-134E-9565-796338E74F3B}" srcOrd="5" destOrd="0" presId="urn:microsoft.com/office/officeart/2005/8/layout/hierarchy3"/>
    <dgm:cxn modelId="{32E05D82-D8D2-F944-BAB4-A55CAFED4B41}" type="presParOf" srcId="{9B487410-CC31-0447-BB96-3953FCE527E1}" destId="{405E2CDA-6D55-E445-AB5C-ACE6E71B5B74}" srcOrd="6" destOrd="0" presId="urn:microsoft.com/office/officeart/2005/8/layout/hierarchy3"/>
    <dgm:cxn modelId="{A2704A27-1275-D540-8290-354401109909}" type="presParOf" srcId="{9B487410-CC31-0447-BB96-3953FCE527E1}" destId="{01EC15FB-9050-504D-8934-BBC9840D5DB6}" srcOrd="7" destOrd="0" presId="urn:microsoft.com/office/officeart/2005/8/layout/hierarchy3"/>
    <dgm:cxn modelId="{AE2C74FF-6DE9-204C-A293-1C837E5CF8AD}" type="presParOf" srcId="{9B487410-CC31-0447-BB96-3953FCE527E1}" destId="{146453FF-DA32-844B-B971-6854DDA6457D}" srcOrd="8" destOrd="0" presId="urn:microsoft.com/office/officeart/2005/8/layout/hierarchy3"/>
    <dgm:cxn modelId="{60F7B95F-729F-C447-9A34-F248CAD094AC}" type="presParOf" srcId="{9B487410-CC31-0447-BB96-3953FCE527E1}" destId="{179300A9-0AB4-1C4D-834B-F3B2CF7CB9F1}" srcOrd="9" destOrd="0" presId="urn:microsoft.com/office/officeart/2005/8/layout/hierarchy3"/>
    <dgm:cxn modelId="{921F923D-657C-B048-BE0F-1C3AD5B50566}" type="presParOf" srcId="{D1EF1F80-AFA7-C044-9C5D-3400E6E06FE8}" destId="{0C530B76-F947-6B44-BB08-F47802CB8BAF}" srcOrd="3" destOrd="0" presId="urn:microsoft.com/office/officeart/2005/8/layout/hierarchy3"/>
    <dgm:cxn modelId="{B3277AF5-12D2-324F-815C-2E39B365FB02}" type="presParOf" srcId="{0C530B76-F947-6B44-BB08-F47802CB8BAF}" destId="{1CEF65DD-0405-9A4B-B99B-7ADDF91CE366}" srcOrd="0" destOrd="0" presId="urn:microsoft.com/office/officeart/2005/8/layout/hierarchy3"/>
    <dgm:cxn modelId="{34CE554E-8809-1843-B684-BDFF495FFD1A}" type="presParOf" srcId="{1CEF65DD-0405-9A4B-B99B-7ADDF91CE366}" destId="{0FC3D6C7-E3E2-4F49-A5B6-00AA77DA7A74}" srcOrd="0" destOrd="0" presId="urn:microsoft.com/office/officeart/2005/8/layout/hierarchy3"/>
    <dgm:cxn modelId="{62FBCE4E-7271-6647-B90D-F8803D708286}" type="presParOf" srcId="{1CEF65DD-0405-9A4B-B99B-7ADDF91CE366}" destId="{885DA718-8103-A142-BAEA-7EE62B8B71F9}" srcOrd="1" destOrd="0" presId="urn:microsoft.com/office/officeart/2005/8/layout/hierarchy3"/>
    <dgm:cxn modelId="{DBC7AE4E-6FF4-654E-8080-19061FBF220C}" type="presParOf" srcId="{0C530B76-F947-6B44-BB08-F47802CB8BAF}" destId="{9A807C6F-48A2-E148-A25E-D491DD2A0772}" srcOrd="1" destOrd="0" presId="urn:microsoft.com/office/officeart/2005/8/layout/hierarchy3"/>
    <dgm:cxn modelId="{D0C505D0-E2BD-2C42-B675-C3BCE7305431}" type="presParOf" srcId="{9A807C6F-48A2-E148-A25E-D491DD2A0772}" destId="{ABE681AF-6581-C642-B5DF-1CEAC2D2A018}" srcOrd="0" destOrd="0" presId="urn:microsoft.com/office/officeart/2005/8/layout/hierarchy3"/>
    <dgm:cxn modelId="{3C23A717-7EA2-CA4F-9897-23AFAF5A5626}" type="presParOf" srcId="{9A807C6F-48A2-E148-A25E-D491DD2A0772}" destId="{76F5DCEA-0C60-4647-A00E-56AA18A4C7A1}" srcOrd="1" destOrd="0" presId="urn:microsoft.com/office/officeart/2005/8/layout/hierarchy3"/>
    <dgm:cxn modelId="{58669722-D7E3-DA4A-9BA2-E0F657C1C47E}" type="presParOf" srcId="{9A807C6F-48A2-E148-A25E-D491DD2A0772}" destId="{97650C51-E3CB-B149-8E28-042E39DFC245}" srcOrd="2" destOrd="0" presId="urn:microsoft.com/office/officeart/2005/8/layout/hierarchy3"/>
    <dgm:cxn modelId="{14610D99-6698-AB44-B26E-A91FD5C015EF}" type="presParOf" srcId="{9A807C6F-48A2-E148-A25E-D491DD2A0772}" destId="{5450CBC9-9EBB-CA42-B92E-795985ECD23A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E7DE68-ABF8-6547-B031-31DFF095F43D}">
      <dsp:nvSpPr>
        <dsp:cNvPr id="0" name=""/>
        <dsp:cNvSpPr/>
      </dsp:nvSpPr>
      <dsp:spPr>
        <a:xfrm>
          <a:off x="2483743" y="848"/>
          <a:ext cx="1467476" cy="7337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Math/Stats</a:t>
          </a:r>
        </a:p>
      </dsp:txBody>
      <dsp:txXfrm>
        <a:off x="2505233" y="22338"/>
        <a:ext cx="1424496" cy="690758"/>
      </dsp:txXfrm>
    </dsp:sp>
    <dsp:sp modelId="{E1728C6C-F42B-E24E-A3CC-73E3F4420B51}">
      <dsp:nvSpPr>
        <dsp:cNvPr id="0" name=""/>
        <dsp:cNvSpPr/>
      </dsp:nvSpPr>
      <dsp:spPr>
        <a:xfrm>
          <a:off x="2630491" y="734586"/>
          <a:ext cx="146747" cy="5503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0303"/>
              </a:lnTo>
              <a:lnTo>
                <a:pt x="146747" y="55030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5D6A65-B169-0B46-A653-F8E94930D347}">
      <dsp:nvSpPr>
        <dsp:cNvPr id="0" name=""/>
        <dsp:cNvSpPr/>
      </dsp:nvSpPr>
      <dsp:spPr>
        <a:xfrm>
          <a:off x="2777239" y="918021"/>
          <a:ext cx="1173981" cy="733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Linear Algebra, Probability</a:t>
          </a:r>
        </a:p>
      </dsp:txBody>
      <dsp:txXfrm>
        <a:off x="2798729" y="939511"/>
        <a:ext cx="1131001" cy="690758"/>
      </dsp:txXfrm>
    </dsp:sp>
    <dsp:sp modelId="{26B0614D-A916-EA48-8E3C-6888E2168EEA}">
      <dsp:nvSpPr>
        <dsp:cNvPr id="0" name=""/>
        <dsp:cNvSpPr/>
      </dsp:nvSpPr>
      <dsp:spPr>
        <a:xfrm>
          <a:off x="2630491" y="734586"/>
          <a:ext cx="146747" cy="14674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67476"/>
              </a:lnTo>
              <a:lnTo>
                <a:pt x="146747" y="14674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E94B48-2E5F-3A40-94F6-0088CF00B266}">
      <dsp:nvSpPr>
        <dsp:cNvPr id="0" name=""/>
        <dsp:cNvSpPr/>
      </dsp:nvSpPr>
      <dsp:spPr>
        <a:xfrm>
          <a:off x="2777239" y="1835194"/>
          <a:ext cx="1173981" cy="733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Machine learning, Data Analytics</a:t>
          </a:r>
        </a:p>
      </dsp:txBody>
      <dsp:txXfrm>
        <a:off x="2798729" y="1856684"/>
        <a:ext cx="1131001" cy="690758"/>
      </dsp:txXfrm>
    </dsp:sp>
    <dsp:sp modelId="{A6201491-A0C0-7A46-84C3-EC1CC5FA56F8}">
      <dsp:nvSpPr>
        <dsp:cNvPr id="0" name=""/>
        <dsp:cNvSpPr/>
      </dsp:nvSpPr>
      <dsp:spPr>
        <a:xfrm>
          <a:off x="2630491" y="734586"/>
          <a:ext cx="146747" cy="23846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84649"/>
              </a:lnTo>
              <a:lnTo>
                <a:pt x="146747" y="23846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57F9D7-9FAE-944D-9E25-DE15EA3F8BBC}">
      <dsp:nvSpPr>
        <dsp:cNvPr id="0" name=""/>
        <dsp:cNvSpPr/>
      </dsp:nvSpPr>
      <dsp:spPr>
        <a:xfrm>
          <a:off x="2777239" y="2752366"/>
          <a:ext cx="1173981" cy="733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Statistical modeling</a:t>
          </a:r>
        </a:p>
      </dsp:txBody>
      <dsp:txXfrm>
        <a:off x="2798729" y="2773856"/>
        <a:ext cx="1131001" cy="690758"/>
      </dsp:txXfrm>
    </dsp:sp>
    <dsp:sp modelId="{D13AFA36-E6A5-AF40-BC9F-F96AD5FFF5B9}">
      <dsp:nvSpPr>
        <dsp:cNvPr id="0" name=""/>
        <dsp:cNvSpPr/>
      </dsp:nvSpPr>
      <dsp:spPr>
        <a:xfrm>
          <a:off x="2630491" y="734586"/>
          <a:ext cx="146747" cy="330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01821"/>
              </a:lnTo>
              <a:lnTo>
                <a:pt x="146747" y="33018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94AC67-A457-1745-BC10-640455F02339}">
      <dsp:nvSpPr>
        <dsp:cNvPr id="0" name=""/>
        <dsp:cNvSpPr/>
      </dsp:nvSpPr>
      <dsp:spPr>
        <a:xfrm>
          <a:off x="2777239" y="3669539"/>
          <a:ext cx="1173981" cy="733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Optimization</a:t>
          </a:r>
        </a:p>
      </dsp:txBody>
      <dsp:txXfrm>
        <a:off x="2798729" y="3691029"/>
        <a:ext cx="1131001" cy="690758"/>
      </dsp:txXfrm>
    </dsp:sp>
    <dsp:sp modelId="{78A2D0F9-FA08-BA42-A492-286516B08395}">
      <dsp:nvSpPr>
        <dsp:cNvPr id="0" name=""/>
        <dsp:cNvSpPr/>
      </dsp:nvSpPr>
      <dsp:spPr>
        <a:xfrm>
          <a:off x="2630491" y="734586"/>
          <a:ext cx="146747" cy="42189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18994"/>
              </a:lnTo>
              <a:lnTo>
                <a:pt x="146747" y="421899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B6BBD4-52D4-5449-951D-5C7D2111D9EF}">
      <dsp:nvSpPr>
        <dsp:cNvPr id="0" name=""/>
        <dsp:cNvSpPr/>
      </dsp:nvSpPr>
      <dsp:spPr>
        <a:xfrm>
          <a:off x="2777239" y="4586712"/>
          <a:ext cx="1173981" cy="733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Bayesian Inferencing</a:t>
          </a:r>
        </a:p>
      </dsp:txBody>
      <dsp:txXfrm>
        <a:off x="2798729" y="4608202"/>
        <a:ext cx="1131001" cy="690758"/>
      </dsp:txXfrm>
    </dsp:sp>
    <dsp:sp modelId="{A8114487-212B-5641-8C1B-1E9663DA4F47}">
      <dsp:nvSpPr>
        <dsp:cNvPr id="0" name=""/>
        <dsp:cNvSpPr/>
      </dsp:nvSpPr>
      <dsp:spPr>
        <a:xfrm>
          <a:off x="4318089" y="848"/>
          <a:ext cx="1467476" cy="7337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Programming</a:t>
          </a:r>
        </a:p>
      </dsp:txBody>
      <dsp:txXfrm>
        <a:off x="4339579" y="22338"/>
        <a:ext cx="1424496" cy="690758"/>
      </dsp:txXfrm>
    </dsp:sp>
    <dsp:sp modelId="{D32B0DC4-B672-3C4D-AF72-B5972065A02C}">
      <dsp:nvSpPr>
        <dsp:cNvPr id="0" name=""/>
        <dsp:cNvSpPr/>
      </dsp:nvSpPr>
      <dsp:spPr>
        <a:xfrm>
          <a:off x="4464836" y="734586"/>
          <a:ext cx="146747" cy="5503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0303"/>
              </a:lnTo>
              <a:lnTo>
                <a:pt x="146747" y="55030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342391-9CAD-FD47-B94C-F145704A44EF}">
      <dsp:nvSpPr>
        <dsp:cNvPr id="0" name=""/>
        <dsp:cNvSpPr/>
      </dsp:nvSpPr>
      <dsp:spPr>
        <a:xfrm>
          <a:off x="4611584" y="918021"/>
          <a:ext cx="1173981" cy="733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Computer Science fundamentals</a:t>
          </a:r>
        </a:p>
      </dsp:txBody>
      <dsp:txXfrm>
        <a:off x="4633074" y="939511"/>
        <a:ext cx="1131001" cy="690758"/>
      </dsp:txXfrm>
    </dsp:sp>
    <dsp:sp modelId="{5D154E6B-FB26-E240-9AA1-F48934F65E56}">
      <dsp:nvSpPr>
        <dsp:cNvPr id="0" name=""/>
        <dsp:cNvSpPr/>
      </dsp:nvSpPr>
      <dsp:spPr>
        <a:xfrm>
          <a:off x="4464836" y="734586"/>
          <a:ext cx="146747" cy="14674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67476"/>
              </a:lnTo>
              <a:lnTo>
                <a:pt x="146747" y="14674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18AFB5-E2F2-3545-B46D-C9DFAB70C046}">
      <dsp:nvSpPr>
        <dsp:cNvPr id="0" name=""/>
        <dsp:cNvSpPr/>
      </dsp:nvSpPr>
      <dsp:spPr>
        <a:xfrm>
          <a:off x="4611584" y="1835194"/>
          <a:ext cx="1173981" cy="733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Strong programming skills</a:t>
          </a:r>
        </a:p>
      </dsp:txBody>
      <dsp:txXfrm>
        <a:off x="4633074" y="1856684"/>
        <a:ext cx="1131001" cy="690758"/>
      </dsp:txXfrm>
    </dsp:sp>
    <dsp:sp modelId="{8226C318-165B-F54E-A451-AB02325601DC}">
      <dsp:nvSpPr>
        <dsp:cNvPr id="0" name=""/>
        <dsp:cNvSpPr/>
      </dsp:nvSpPr>
      <dsp:spPr>
        <a:xfrm>
          <a:off x="4464836" y="734586"/>
          <a:ext cx="146747" cy="23846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84649"/>
              </a:lnTo>
              <a:lnTo>
                <a:pt x="146747" y="23846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0751FC-62F1-5C43-9109-9C2DC3817A7D}">
      <dsp:nvSpPr>
        <dsp:cNvPr id="0" name=""/>
        <dsp:cNvSpPr/>
      </dsp:nvSpPr>
      <dsp:spPr>
        <a:xfrm>
          <a:off x="4611584" y="2752366"/>
          <a:ext cx="1173981" cy="733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Knowledge in Python, JavaScript, C/C++ programming</a:t>
          </a:r>
        </a:p>
      </dsp:txBody>
      <dsp:txXfrm>
        <a:off x="4633074" y="2773856"/>
        <a:ext cx="1131001" cy="690758"/>
      </dsp:txXfrm>
    </dsp:sp>
    <dsp:sp modelId="{3D0043C8-ADAD-FF4A-9757-8A02E30D74FF}">
      <dsp:nvSpPr>
        <dsp:cNvPr id="0" name=""/>
        <dsp:cNvSpPr/>
      </dsp:nvSpPr>
      <dsp:spPr>
        <a:xfrm>
          <a:off x="4464836" y="734586"/>
          <a:ext cx="146747" cy="330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01821"/>
              </a:lnTo>
              <a:lnTo>
                <a:pt x="146747" y="33018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08D37D-AE0F-0E41-94E6-7FD4165726D4}">
      <dsp:nvSpPr>
        <dsp:cNvPr id="0" name=""/>
        <dsp:cNvSpPr/>
      </dsp:nvSpPr>
      <dsp:spPr>
        <a:xfrm>
          <a:off x="4611584" y="3669539"/>
          <a:ext cx="1173981" cy="733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Knowledge in Databases</a:t>
          </a:r>
        </a:p>
      </dsp:txBody>
      <dsp:txXfrm>
        <a:off x="4633074" y="3691029"/>
        <a:ext cx="1131001" cy="690758"/>
      </dsp:txXfrm>
    </dsp:sp>
    <dsp:sp modelId="{576051B2-962D-4C48-B115-266306F1271A}">
      <dsp:nvSpPr>
        <dsp:cNvPr id="0" name=""/>
        <dsp:cNvSpPr/>
      </dsp:nvSpPr>
      <dsp:spPr>
        <a:xfrm>
          <a:off x="6152434" y="848"/>
          <a:ext cx="1467476" cy="7337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Visualization and Communication</a:t>
          </a:r>
        </a:p>
      </dsp:txBody>
      <dsp:txXfrm>
        <a:off x="6173924" y="22338"/>
        <a:ext cx="1424496" cy="690758"/>
      </dsp:txXfrm>
    </dsp:sp>
    <dsp:sp modelId="{E0A9C66A-F780-A546-AD55-586A755FF8AE}">
      <dsp:nvSpPr>
        <dsp:cNvPr id="0" name=""/>
        <dsp:cNvSpPr/>
      </dsp:nvSpPr>
      <dsp:spPr>
        <a:xfrm>
          <a:off x="6299182" y="734586"/>
          <a:ext cx="146747" cy="5503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0303"/>
              </a:lnTo>
              <a:lnTo>
                <a:pt x="146747" y="55030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3DA84F-8199-E847-9121-BEBD15F96068}">
      <dsp:nvSpPr>
        <dsp:cNvPr id="0" name=""/>
        <dsp:cNvSpPr/>
      </dsp:nvSpPr>
      <dsp:spPr>
        <a:xfrm>
          <a:off x="6445929" y="918021"/>
          <a:ext cx="1173981" cy="733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Plotting patterns from data visually</a:t>
          </a:r>
        </a:p>
      </dsp:txBody>
      <dsp:txXfrm>
        <a:off x="6467419" y="939511"/>
        <a:ext cx="1131001" cy="690758"/>
      </dsp:txXfrm>
    </dsp:sp>
    <dsp:sp modelId="{CB95926D-9FC3-AB45-A485-AE5503F38F39}">
      <dsp:nvSpPr>
        <dsp:cNvPr id="0" name=""/>
        <dsp:cNvSpPr/>
      </dsp:nvSpPr>
      <dsp:spPr>
        <a:xfrm>
          <a:off x="6299182" y="734586"/>
          <a:ext cx="146747" cy="14674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67476"/>
              </a:lnTo>
              <a:lnTo>
                <a:pt x="146747" y="14674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A6F05C-7C30-1F49-B371-C58DDDD24355}">
      <dsp:nvSpPr>
        <dsp:cNvPr id="0" name=""/>
        <dsp:cNvSpPr/>
      </dsp:nvSpPr>
      <dsp:spPr>
        <a:xfrm>
          <a:off x="6445929" y="1835194"/>
          <a:ext cx="1173981" cy="733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Knowledge in Vision, Visual Computing, and Perception</a:t>
          </a:r>
        </a:p>
      </dsp:txBody>
      <dsp:txXfrm>
        <a:off x="6467419" y="1856684"/>
        <a:ext cx="1131001" cy="690758"/>
      </dsp:txXfrm>
    </dsp:sp>
    <dsp:sp modelId="{1F2A359D-68D2-7448-BEA4-332A888B66F8}">
      <dsp:nvSpPr>
        <dsp:cNvPr id="0" name=""/>
        <dsp:cNvSpPr/>
      </dsp:nvSpPr>
      <dsp:spPr>
        <a:xfrm>
          <a:off x="6299182" y="734586"/>
          <a:ext cx="146747" cy="23846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84649"/>
              </a:lnTo>
              <a:lnTo>
                <a:pt x="146747" y="23846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4D15A3-7011-134E-9565-796338E74F3B}">
      <dsp:nvSpPr>
        <dsp:cNvPr id="0" name=""/>
        <dsp:cNvSpPr/>
      </dsp:nvSpPr>
      <dsp:spPr>
        <a:xfrm>
          <a:off x="6445929" y="2752366"/>
          <a:ext cx="1173981" cy="733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Fundamental data visualization algorithms</a:t>
          </a:r>
        </a:p>
      </dsp:txBody>
      <dsp:txXfrm>
        <a:off x="6467419" y="2773856"/>
        <a:ext cx="1131001" cy="690758"/>
      </dsp:txXfrm>
    </dsp:sp>
    <dsp:sp modelId="{405E2CDA-6D55-E445-AB5C-ACE6E71B5B74}">
      <dsp:nvSpPr>
        <dsp:cNvPr id="0" name=""/>
        <dsp:cNvSpPr/>
      </dsp:nvSpPr>
      <dsp:spPr>
        <a:xfrm>
          <a:off x="6299182" y="734586"/>
          <a:ext cx="146747" cy="3301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01821"/>
              </a:lnTo>
              <a:lnTo>
                <a:pt x="146747" y="33018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EC15FB-9050-504D-8934-BBC9840D5DB6}">
      <dsp:nvSpPr>
        <dsp:cNvPr id="0" name=""/>
        <dsp:cNvSpPr/>
      </dsp:nvSpPr>
      <dsp:spPr>
        <a:xfrm>
          <a:off x="6445929" y="3669539"/>
          <a:ext cx="1173981" cy="733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Communicating results effectively</a:t>
          </a:r>
        </a:p>
      </dsp:txBody>
      <dsp:txXfrm>
        <a:off x="6467419" y="3691029"/>
        <a:ext cx="1131001" cy="690758"/>
      </dsp:txXfrm>
    </dsp:sp>
    <dsp:sp modelId="{146453FF-DA32-844B-B971-6854DDA6457D}">
      <dsp:nvSpPr>
        <dsp:cNvPr id="0" name=""/>
        <dsp:cNvSpPr/>
      </dsp:nvSpPr>
      <dsp:spPr>
        <a:xfrm>
          <a:off x="6299182" y="734586"/>
          <a:ext cx="146747" cy="42189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18994"/>
              </a:lnTo>
              <a:lnTo>
                <a:pt x="146747" y="421899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9300A9-0AB4-1C4D-834B-F3B2CF7CB9F1}">
      <dsp:nvSpPr>
        <dsp:cNvPr id="0" name=""/>
        <dsp:cNvSpPr/>
      </dsp:nvSpPr>
      <dsp:spPr>
        <a:xfrm>
          <a:off x="6445929" y="4586712"/>
          <a:ext cx="1173981" cy="733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Enabling interactive data analytics and HCI</a:t>
          </a:r>
        </a:p>
      </dsp:txBody>
      <dsp:txXfrm>
        <a:off x="6467419" y="4608202"/>
        <a:ext cx="1131001" cy="690758"/>
      </dsp:txXfrm>
    </dsp:sp>
    <dsp:sp modelId="{0FC3D6C7-E3E2-4F49-A5B6-00AA77DA7A74}">
      <dsp:nvSpPr>
        <dsp:cNvPr id="0" name=""/>
        <dsp:cNvSpPr/>
      </dsp:nvSpPr>
      <dsp:spPr>
        <a:xfrm>
          <a:off x="7986779" y="848"/>
          <a:ext cx="1467476" cy="7337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Domain knowledge / soft skills</a:t>
          </a:r>
        </a:p>
      </dsp:txBody>
      <dsp:txXfrm>
        <a:off x="8008269" y="22338"/>
        <a:ext cx="1424496" cy="690758"/>
      </dsp:txXfrm>
    </dsp:sp>
    <dsp:sp modelId="{ABE681AF-6581-C642-B5DF-1CEAC2D2A018}">
      <dsp:nvSpPr>
        <dsp:cNvPr id="0" name=""/>
        <dsp:cNvSpPr/>
      </dsp:nvSpPr>
      <dsp:spPr>
        <a:xfrm>
          <a:off x="8133527" y="734586"/>
          <a:ext cx="146747" cy="5503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0303"/>
              </a:lnTo>
              <a:lnTo>
                <a:pt x="146747" y="55030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F5DCEA-0C60-4647-A00E-56AA18A4C7A1}">
      <dsp:nvSpPr>
        <dsp:cNvPr id="0" name=""/>
        <dsp:cNvSpPr/>
      </dsp:nvSpPr>
      <dsp:spPr>
        <a:xfrm>
          <a:off x="8280275" y="918021"/>
          <a:ext cx="1173981" cy="733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Understating application domain problems</a:t>
          </a:r>
        </a:p>
      </dsp:txBody>
      <dsp:txXfrm>
        <a:off x="8301765" y="939511"/>
        <a:ext cx="1131001" cy="690758"/>
      </dsp:txXfrm>
    </dsp:sp>
    <dsp:sp modelId="{97650C51-E3CB-B149-8E28-042E39DFC245}">
      <dsp:nvSpPr>
        <dsp:cNvPr id="0" name=""/>
        <dsp:cNvSpPr/>
      </dsp:nvSpPr>
      <dsp:spPr>
        <a:xfrm>
          <a:off x="8133527" y="734586"/>
          <a:ext cx="146747" cy="14674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67476"/>
              </a:lnTo>
              <a:lnTo>
                <a:pt x="146747" y="14674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50CBC9-9EBB-CA42-B92E-795985ECD23A}">
      <dsp:nvSpPr>
        <dsp:cNvPr id="0" name=""/>
        <dsp:cNvSpPr/>
      </dsp:nvSpPr>
      <dsp:spPr>
        <a:xfrm>
          <a:off x="8280275" y="1835194"/>
          <a:ext cx="1173981" cy="733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Effective communication skills</a:t>
          </a:r>
        </a:p>
      </dsp:txBody>
      <dsp:txXfrm>
        <a:off x="8301765" y="1856684"/>
        <a:ext cx="1131001" cy="690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448EA-1283-8F41-ABBC-32A96EF632CD}" type="datetimeFigureOut">
              <a:rPr lang="en-US" smtClean="0"/>
              <a:t>1/8/24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9D0DB-5055-C442-8B0E-8C162A02A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2D0C6-4A7D-E405-6521-D39BCFF22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1F6B58-7540-95C3-EE82-5219BF5E7A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C1F93-219F-7B81-259E-8E264187B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127" y="6356350"/>
            <a:ext cx="129014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IIT Kanpur CSE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66C54-4D07-E4AA-0D5D-84B5742C4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1779" y="6356349"/>
            <a:ext cx="1047093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365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3751A-73CE-A009-62BD-0904FF1D6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F12352-8F9B-5D9F-F967-B5DA934214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057E8-4985-B1E4-26D7-E98190A9FD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3A1E1-CA33-E1D5-9492-54DEBE2DE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B98B8-249D-34D7-1099-BEBB4649A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71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0DC98F-3B5F-1550-55E8-87AFB58018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1D240F-8801-3591-E98F-A8A07267C5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6A9B4-AA93-EFF0-910D-8ABA91927A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EA398-7B89-AA87-4843-913EC5E65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FA8A5-5780-EC91-65D7-80987A306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777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FBD17-4C17-BC1E-99FC-4A03382F2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983"/>
            <a:ext cx="10515600" cy="835351"/>
          </a:xfrm>
        </p:spPr>
        <p:txBody>
          <a:bodyPr/>
          <a:lstStyle>
            <a:lvl1pPr>
              <a:defRPr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55505-4697-A13B-D151-3A174FCD6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19"/>
            <a:ext cx="10515600" cy="49799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D6D6C0-F55E-807B-C027-F49175752DE8}"/>
              </a:ext>
            </a:extLst>
          </p:cNvPr>
          <p:cNvSpPr/>
          <p:nvPr userDrawn="1"/>
        </p:nvSpPr>
        <p:spPr>
          <a:xfrm>
            <a:off x="0" y="6566444"/>
            <a:ext cx="12192000" cy="291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7ABA79C-30B7-5D2A-1C97-316707A02641}"/>
              </a:ext>
            </a:extLst>
          </p:cNvPr>
          <p:cNvSpPr txBox="1">
            <a:spLocks/>
          </p:cNvSpPr>
          <p:nvPr userDrawn="1"/>
        </p:nvSpPr>
        <p:spPr>
          <a:xfrm>
            <a:off x="11353800" y="6559932"/>
            <a:ext cx="822435" cy="291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655575-407E-B34E-9F22-CDABE8B61B26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6792DF-1D5E-C735-8A2F-964B44FF8559}"/>
              </a:ext>
            </a:extLst>
          </p:cNvPr>
          <p:cNvSpPr txBox="1"/>
          <p:nvPr userDrawn="1"/>
        </p:nvSpPr>
        <p:spPr>
          <a:xfrm>
            <a:off x="-1" y="6581001"/>
            <a:ext cx="41979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IITK CS661: Big Data Visual Analytics: Soumya Dutta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5A54F10-FB61-1724-F557-5472568EFB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514"/>
            <a:ext cx="822436" cy="78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73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D4DCB-A43B-4218-D574-09F42DC27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BD66A7-F241-C940-D40B-2F8F12AB4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F21B6-D8AE-2965-B317-3C488EDF1F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785CF-08B2-016E-A06F-B164F0631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6D749-C41E-AC7E-4EB5-6C3CCC61D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4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6DBA8-2B4C-6767-C70A-57592FB5E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02F91-214A-8B2D-BF0B-E956264B60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0A2F3-CC5C-769A-1674-5BD46D9886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2D7FAE-CEC3-27AD-F938-50DD1ED173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E2F60E-34AC-A43D-98F1-E92B67160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20F6A6-A00D-23C5-FC00-ECADC8098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953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5D1F1-C815-5738-7701-D2A3C227D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0F80B-69BE-F1BE-F120-53F4F5886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4D2E48-EC90-2F14-8303-5A0F08F560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317BA5-2251-7E6E-42A6-B55B97E893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D2259C-8CA6-1905-1510-D845BB5A5E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3D7BE5-66C5-4256-6F69-CF021DEE24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40CBC6-6027-45EC-6632-BC4669AAA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86DACC-C53E-7931-5ABE-DBD661379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371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51576-1332-95C9-D793-33FAB3ADB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D12A43-17F6-720A-EE99-D004C02F93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D4AE4D-D567-8D73-9EC4-340961DFF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A5D431-8B1D-E78D-438F-280B2F565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173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8E933E-31F2-48DB-DE83-2FACFBE2F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EAE67E-776C-F0EF-833A-F0674F962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834AF-75CC-4FD7-B07D-B1FD7C606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18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493A3-73EC-3FF3-CFE1-FF979F6D0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200BD-7A84-48ED-390F-2D37611C8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DCAD93-3F18-2764-D952-2F650DF0CC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2DA94A-6B68-5037-DBB4-13AD61722A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4CDA5F-7A57-B13E-89C7-00222309C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D26395-4AC8-3411-78BA-99A8BEFF8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634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28D22-C360-BC7C-7ECD-A6ABBF830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714F94-29FC-08DF-808F-4DD2BC5EE7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5AD517-762B-CCCD-B158-17F815A3C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612F26-CAC8-0792-125A-EBDE81B5CB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F21C10-5E61-751F-357A-E1BB873E3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93AB31-FE16-7DB0-7F25-7BE9791B8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863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58FAEB-2681-DDEF-8A46-A81376821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5943"/>
            <a:ext cx="10515600" cy="969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339C0-955A-7EEE-0C56-4A040883B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60499"/>
            <a:ext cx="10515600" cy="4782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079F1-FBAD-F5DD-8EA1-17E6B55D9D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258" y="6356350"/>
            <a:ext cx="1531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IIT Kanpur CSE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565A9-3DE8-8114-531D-705E77831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1985" y="6356350"/>
            <a:ext cx="822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586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tUWNf2ZZpg?feature=oembe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vsE8jm1GzE?feature=oembed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8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poloclub.github.io/cnn-explainer/" TargetMode="External"/><Relationship Id="rId2" Type="http://schemas.openxmlformats.org/officeDocument/2006/relationships/hyperlink" Target="http://shixialiu.com/publications/cnnvis/dem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oloclub.github.io/ganlab/" TargetMode="External"/><Relationship Id="rId4" Type="http://schemas.openxmlformats.org/officeDocument/2006/relationships/hyperlink" Target="https://distill.pub/2020/grand-tour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hello.iitk.ac.in/manage/cs661sem22324/course_home" TargetMode="External"/><Relationship Id="rId2" Type="http://schemas.openxmlformats.org/officeDocument/2006/relationships/hyperlink" Target="https://soumyadutta-cse.githu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xa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FLOPS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Aht3wotrrBk?feature=oembed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bc.ca/~tmm/courses/cheat.html" TargetMode="External"/><Relationship Id="rId2" Type="http://schemas.openxmlformats.org/officeDocument/2006/relationships/hyperlink" Target="https://www.cse.iitk.ac.in/pages/AntiCheatingPolicy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56D32-91C7-2F3A-EE34-E3A9ADDFB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136" y="2531062"/>
            <a:ext cx="10303727" cy="897938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accent1">
                    <a:lumMod val="75000"/>
                  </a:schemeClr>
                </a:solidFill>
              </a:rPr>
              <a:t>Big Data Visual Analytics (CS 661)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97FEE-828C-679B-448C-A375342F1A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79093"/>
            <a:ext cx="9144000" cy="2787876"/>
          </a:xfrm>
        </p:spPr>
        <p:txBody>
          <a:bodyPr>
            <a:normAutofit/>
          </a:bodyPr>
          <a:lstStyle/>
          <a:p>
            <a:r>
              <a:rPr lang="en-US" sz="4000" dirty="0"/>
              <a:t>Instructor: Soumya Dutta</a:t>
            </a:r>
          </a:p>
          <a:p>
            <a:r>
              <a:rPr lang="en-US" sz="2800" dirty="0"/>
              <a:t>Department of Computer Science and Engineering</a:t>
            </a:r>
          </a:p>
          <a:p>
            <a:r>
              <a:rPr lang="en-US" sz="2800" dirty="0"/>
              <a:t>Indian Institute of Technology Kanpur (IITK)</a:t>
            </a:r>
            <a:endParaRPr lang="en-US" sz="2800" b="1" dirty="0"/>
          </a:p>
          <a:p>
            <a:r>
              <a:rPr lang="en-US" sz="2800" dirty="0"/>
              <a:t>email: </a:t>
            </a:r>
            <a:r>
              <a:rPr lang="en-US" sz="2800" dirty="0" err="1"/>
              <a:t>soumyad@cse.iitk.ac.in</a:t>
            </a:r>
            <a:endParaRPr lang="en-US" sz="2800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A4A28FC-2A38-5FB2-BA8B-3A9A2926D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753" y="269024"/>
            <a:ext cx="2349352" cy="223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879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29481-54FC-0897-A040-B7ECC040C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5B060-EFB7-9F33-88D6-FCEC9E3E3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19"/>
            <a:ext cx="5901267" cy="497993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Visualization: Principles and Practice by </a:t>
            </a:r>
            <a:r>
              <a:rPr lang="en-US" dirty="0" err="1"/>
              <a:t>Alexandru</a:t>
            </a:r>
            <a:r>
              <a:rPr lang="en-US" dirty="0"/>
              <a:t> C. </a:t>
            </a:r>
            <a:r>
              <a:rPr lang="en-US" dirty="0" err="1"/>
              <a:t>Telea</a:t>
            </a:r>
            <a:r>
              <a:rPr lang="en-US" dirty="0"/>
              <a:t>, CRC Press</a:t>
            </a:r>
          </a:p>
          <a:p>
            <a:r>
              <a:rPr lang="en-US" dirty="0"/>
              <a:t>Visualization Analysis and Design by Tamara Munzner, A K Peters Visualization Series, CRC Press</a:t>
            </a:r>
          </a:p>
          <a:p>
            <a:r>
              <a:rPr lang="en-US" dirty="0"/>
              <a:t>The Visualization Handbook edited by Charles D. Hansen and Chris R. Johnson</a:t>
            </a:r>
          </a:p>
          <a:p>
            <a:r>
              <a:rPr lang="en-US" dirty="0"/>
              <a:t>Research papers and other study materials provided during the class to cover selected topics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F9B8E12-3480-0C27-B56B-AEC7CDCC4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903" y="229133"/>
            <a:ext cx="2268170" cy="29280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A23F4BBA-F754-43A7-0A5C-F6770B00F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2420" y="217983"/>
            <a:ext cx="2268170" cy="29280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 descr="Website&#10;&#10;Description automatically generated with low confidence">
            <a:extLst>
              <a:ext uri="{FF2B5EF4-FFF2-40B4-BE49-F238E27FC236}">
                <a16:creationId xmlns:a16="http://schemas.microsoft.com/office/drawing/2014/main" id="{47EB2EA9-6056-2951-C665-B3657709A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988" y="3361982"/>
            <a:ext cx="2317882" cy="299436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9174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8F7D2-3878-A3F9-8FC0-6F83803C4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113"/>
            <a:ext cx="10515600" cy="835351"/>
          </a:xfrm>
        </p:spPr>
        <p:txBody>
          <a:bodyPr>
            <a:normAutofit/>
          </a:bodyPr>
          <a:lstStyle/>
          <a:p>
            <a:r>
              <a:rPr lang="en-US" dirty="0"/>
              <a:t>Visualization is Cool! Applications in Science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18A228-AD25-012E-83B0-25ADD6E877DF}"/>
              </a:ext>
            </a:extLst>
          </p:cNvPr>
          <p:cNvSpPr txBox="1"/>
          <p:nvPr/>
        </p:nvSpPr>
        <p:spPr>
          <a:xfrm>
            <a:off x="7483304" y="6529006"/>
            <a:ext cx="4450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www.youtube.com</a:t>
            </a:r>
            <a:r>
              <a:rPr lang="en-US" sz="1600" dirty="0"/>
              <a:t>/</a:t>
            </a:r>
            <a:r>
              <a:rPr lang="en-US" sz="1600" dirty="0" err="1"/>
              <a:t>watch?v</a:t>
            </a:r>
            <a:r>
              <a:rPr lang="en-US" sz="1600" dirty="0"/>
              <a:t>=etUWNf2ZZpg</a:t>
            </a:r>
          </a:p>
        </p:txBody>
      </p:sp>
      <p:pic>
        <p:nvPicPr>
          <p:cNvPr id="3" name="Online Media 2" descr="SC22: SciViz Showcase Supercut">
            <a:hlinkClick r:id="" action="ppaction://media"/>
            <a:extLst>
              <a:ext uri="{FF2B5EF4-FFF2-40B4-BE49-F238E27FC236}">
                <a16:creationId xmlns:a16="http://schemas.microsoft.com/office/drawing/2014/main" id="{F8249E34-0BEE-BE6D-1E34-628615F8E6C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14179" y="1084218"/>
            <a:ext cx="9363641" cy="529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5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8F7D2-3878-A3F9-8FC0-6F83803C4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082" y="115113"/>
            <a:ext cx="10515600" cy="835351"/>
          </a:xfrm>
        </p:spPr>
        <p:txBody>
          <a:bodyPr/>
          <a:lstStyle/>
          <a:p>
            <a:r>
              <a:rPr lang="en-US" dirty="0"/>
              <a:t>Visualization is Cool! Applications in ML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18A228-AD25-012E-83B0-25ADD6E877DF}"/>
              </a:ext>
            </a:extLst>
          </p:cNvPr>
          <p:cNvSpPr txBox="1"/>
          <p:nvPr/>
        </p:nvSpPr>
        <p:spPr>
          <a:xfrm>
            <a:off x="5364572" y="6550223"/>
            <a:ext cx="6339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www.youtube.com</a:t>
            </a:r>
            <a:r>
              <a:rPr lang="en-US" sz="1400" dirty="0"/>
              <a:t>/</a:t>
            </a:r>
            <a:r>
              <a:rPr lang="en-US" sz="1400" dirty="0" err="1"/>
              <a:t>watch?v</a:t>
            </a:r>
            <a:r>
              <a:rPr lang="en-US" sz="1400" dirty="0"/>
              <a:t>=wvsE8jm1GzE&amp;list=RDQMjKx69KjeL5I&amp;index=4</a:t>
            </a:r>
          </a:p>
        </p:txBody>
      </p:sp>
      <p:pic>
        <p:nvPicPr>
          <p:cNvPr id="7" name="Online Media 6" descr="A.I. Experiments: Visualizing High-Dimensional Space">
            <a:hlinkClick r:id="" action="ppaction://media"/>
            <a:extLst>
              <a:ext uri="{FF2B5EF4-FFF2-40B4-BE49-F238E27FC236}">
                <a16:creationId xmlns:a16="http://schemas.microsoft.com/office/drawing/2014/main" id="{A0532F40-1D1C-5BEC-CAD8-F4166533B9A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98270" y="1028521"/>
            <a:ext cx="9395460" cy="530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75844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037A2-0F1A-0650-622C-38830C415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857" y="2188028"/>
            <a:ext cx="9688286" cy="2013857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Course Overview: What Are You Going to Learn?</a:t>
            </a:r>
          </a:p>
        </p:txBody>
      </p:sp>
    </p:spTree>
    <p:extLst>
      <p:ext uri="{BB962C8B-B14F-4D97-AF65-F5344CB8AC3E}">
        <p14:creationId xmlns:p14="http://schemas.microsoft.com/office/powerpoint/2010/main" val="2014206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25FBA-F280-3684-3901-D46DAA974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3040"/>
            <a:ext cx="10515600" cy="835351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42F5696-4F20-9BD4-5719-F6A2CB2BE1EB}"/>
              </a:ext>
            </a:extLst>
          </p:cNvPr>
          <p:cNvSpPr/>
          <p:nvPr/>
        </p:nvSpPr>
        <p:spPr>
          <a:xfrm>
            <a:off x="1219199" y="2373085"/>
            <a:ext cx="2438400" cy="17634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729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25FBA-F280-3684-3901-D46DAA974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3040"/>
            <a:ext cx="10515600" cy="835351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42F5696-4F20-9BD4-5719-F6A2CB2BE1EB}"/>
              </a:ext>
            </a:extLst>
          </p:cNvPr>
          <p:cNvSpPr/>
          <p:nvPr/>
        </p:nvSpPr>
        <p:spPr>
          <a:xfrm>
            <a:off x="1219199" y="2373085"/>
            <a:ext cx="2438400" cy="17634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Data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EAB145F-D9AB-C823-7B54-430F06842A4E}"/>
              </a:ext>
            </a:extLst>
          </p:cNvPr>
          <p:cNvSpPr/>
          <p:nvPr/>
        </p:nvSpPr>
        <p:spPr>
          <a:xfrm>
            <a:off x="4523014" y="2275114"/>
            <a:ext cx="2901043" cy="19594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Visualization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791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25FBA-F280-3684-3901-D46DAA974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3040"/>
            <a:ext cx="10515600" cy="835351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42F5696-4F20-9BD4-5719-F6A2CB2BE1EB}"/>
              </a:ext>
            </a:extLst>
          </p:cNvPr>
          <p:cNvSpPr/>
          <p:nvPr/>
        </p:nvSpPr>
        <p:spPr>
          <a:xfrm>
            <a:off x="1219199" y="2373085"/>
            <a:ext cx="2438400" cy="17634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Data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EAB145F-D9AB-C823-7B54-430F06842A4E}"/>
              </a:ext>
            </a:extLst>
          </p:cNvPr>
          <p:cNvSpPr/>
          <p:nvPr/>
        </p:nvSpPr>
        <p:spPr>
          <a:xfrm>
            <a:off x="4523014" y="2275114"/>
            <a:ext cx="2901043" cy="19594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Visualization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8CA9BF-8F85-46C8-E090-5C0BC17972C0}"/>
              </a:ext>
            </a:extLst>
          </p:cNvPr>
          <p:cNvSpPr/>
          <p:nvPr/>
        </p:nvSpPr>
        <p:spPr>
          <a:xfrm>
            <a:off x="8289472" y="2373085"/>
            <a:ext cx="2454727" cy="154577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Analytics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942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DDE8F-C61F-A88A-C9DE-9336C4B4E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CF557-2795-4432-464A-5CFED15C3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Various types of data</a:t>
            </a:r>
          </a:p>
          <a:p>
            <a:r>
              <a:rPr lang="en-US" dirty="0"/>
              <a:t>How to handle such data?</a:t>
            </a:r>
          </a:p>
          <a:p>
            <a:r>
              <a:rPr lang="en-US" dirty="0"/>
              <a:t>How to process and analyze such data?</a:t>
            </a:r>
          </a:p>
          <a:p>
            <a:r>
              <a:rPr lang="en-US" dirty="0"/>
              <a:t>How to Visualize such data?</a:t>
            </a:r>
          </a:p>
          <a:p>
            <a:r>
              <a:rPr lang="en-US" dirty="0"/>
              <a:t>How to perform interactive analytics with data?</a:t>
            </a:r>
          </a:p>
          <a:p>
            <a:r>
              <a:rPr lang="en-US" dirty="0"/>
              <a:t>How to find features/patterns from data?</a:t>
            </a:r>
          </a:p>
          <a:p>
            <a:r>
              <a:rPr lang="en-US" dirty="0"/>
              <a:t>How to deal with big data?</a:t>
            </a:r>
          </a:p>
          <a:p>
            <a:r>
              <a:rPr lang="en-US" dirty="0"/>
              <a:t>How to intelligently summarize large data?</a:t>
            </a:r>
          </a:p>
        </p:txBody>
      </p:sp>
    </p:spTree>
    <p:extLst>
      <p:ext uri="{BB962C8B-B14F-4D97-AF65-F5344CB8AC3E}">
        <p14:creationId xmlns:p14="http://schemas.microsoft.com/office/powerpoint/2010/main" val="173593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01ACE-76DA-953E-F22E-3A7152C26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Data to Visualization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A53AEB-3983-78B6-3E3D-46DEB9F984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3717" y="2185374"/>
            <a:ext cx="3393532" cy="3455166"/>
          </a:xfr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A13C39A9-F992-DAEA-3B49-8A1E87121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427" y="960564"/>
            <a:ext cx="2680225" cy="2468436"/>
          </a:xfrm>
          <a:prstGeom prst="rect">
            <a:avLst/>
          </a:prstGeom>
        </p:spPr>
      </p:pic>
      <p:pic>
        <p:nvPicPr>
          <p:cNvPr id="9" name="Picture 8" descr="A picture containing clothing, person, indoor&#10;&#10;Description automatically generated">
            <a:extLst>
              <a:ext uri="{FF2B5EF4-FFF2-40B4-BE49-F238E27FC236}">
                <a16:creationId xmlns:a16="http://schemas.microsoft.com/office/drawing/2014/main" id="{C6DFD119-4650-5BA3-0FEA-8DCE12B9F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8359" y="3559144"/>
            <a:ext cx="2524760" cy="288544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6D00BD46-9D09-39EB-B552-DFE873093F50}"/>
              </a:ext>
            </a:extLst>
          </p:cNvPr>
          <p:cNvSpPr/>
          <p:nvPr/>
        </p:nvSpPr>
        <p:spPr>
          <a:xfrm>
            <a:off x="5723431" y="3429000"/>
            <a:ext cx="1128744" cy="4138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FFFF7E-B402-D443-0111-0998E72701B3}"/>
              </a:ext>
            </a:extLst>
          </p:cNvPr>
          <p:cNvSpPr txBox="1"/>
          <p:nvPr/>
        </p:nvSpPr>
        <p:spPr>
          <a:xfrm>
            <a:off x="10582508" y="6555263"/>
            <a:ext cx="1288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Google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A2E348-1F1D-CD88-283F-6430B26610B8}"/>
              </a:ext>
            </a:extLst>
          </p:cNvPr>
          <p:cNvSpPr txBox="1"/>
          <p:nvPr/>
        </p:nvSpPr>
        <p:spPr>
          <a:xfrm>
            <a:off x="10100278" y="1693379"/>
            <a:ext cx="1965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Visualization</a:t>
            </a:r>
          </a:p>
          <a:p>
            <a:r>
              <a:rPr lang="en-US" dirty="0"/>
              <a:t> in Physical Science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44D6E9-C518-DFE3-4CD0-0702E96F4E68}"/>
              </a:ext>
            </a:extLst>
          </p:cNvPr>
          <p:cNvSpPr txBox="1"/>
          <p:nvPr/>
        </p:nvSpPr>
        <p:spPr>
          <a:xfrm>
            <a:off x="10100277" y="4567280"/>
            <a:ext cx="1971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Visualization</a:t>
            </a:r>
          </a:p>
          <a:p>
            <a:r>
              <a:rPr lang="en-US" dirty="0"/>
              <a:t> in Medical Science</a:t>
            </a:r>
          </a:p>
        </p:txBody>
      </p:sp>
    </p:spTree>
    <p:extLst>
      <p:ext uri="{BB962C8B-B14F-4D97-AF65-F5344CB8AC3E}">
        <p14:creationId xmlns:p14="http://schemas.microsoft.com/office/powerpoint/2010/main" val="108986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01ACE-76DA-953E-F22E-3A7152C26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Data to Visualization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A53AEB-3983-78B6-3E3D-46DEB9F984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3717" y="2185374"/>
            <a:ext cx="3393532" cy="3455166"/>
          </a:xfr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6D00BD46-9D09-39EB-B552-DFE873093F50}"/>
              </a:ext>
            </a:extLst>
          </p:cNvPr>
          <p:cNvSpPr/>
          <p:nvPr/>
        </p:nvSpPr>
        <p:spPr>
          <a:xfrm>
            <a:off x="5723431" y="3429000"/>
            <a:ext cx="1128744" cy="4138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71910968-E8B7-0A29-B215-E531E4A6F4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0" r="9743" b="-4"/>
          <a:stretch/>
        </p:blipFill>
        <p:spPr>
          <a:xfrm>
            <a:off x="7150379" y="2100719"/>
            <a:ext cx="4203421" cy="35398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0C9580-3A99-800A-3702-3A1ECDC59EBC}"/>
              </a:ext>
            </a:extLst>
          </p:cNvPr>
          <p:cNvSpPr txBox="1"/>
          <p:nvPr/>
        </p:nvSpPr>
        <p:spPr>
          <a:xfrm>
            <a:off x="10582508" y="6555263"/>
            <a:ext cx="1288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Google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1BF974-A53C-08D5-10DF-80B2021DF3BE}"/>
              </a:ext>
            </a:extLst>
          </p:cNvPr>
          <p:cNvSpPr txBox="1"/>
          <p:nvPr/>
        </p:nvSpPr>
        <p:spPr>
          <a:xfrm>
            <a:off x="8014999" y="5728569"/>
            <a:ext cx="2963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Visualization of Covid 19 Data</a:t>
            </a:r>
          </a:p>
        </p:txBody>
      </p:sp>
    </p:spTree>
    <p:extLst>
      <p:ext uri="{BB962C8B-B14F-4D97-AF65-F5344CB8AC3E}">
        <p14:creationId xmlns:p14="http://schemas.microsoft.com/office/powerpoint/2010/main" val="61874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981090-1AE7-3729-988F-F942B45B490F}"/>
              </a:ext>
            </a:extLst>
          </p:cNvPr>
          <p:cNvSpPr txBox="1">
            <a:spLocks/>
          </p:cNvSpPr>
          <p:nvPr/>
        </p:nvSpPr>
        <p:spPr>
          <a:xfrm>
            <a:off x="1273097" y="2483556"/>
            <a:ext cx="9645805" cy="1300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/>
              <a:t>Logistics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2475994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01ACE-76DA-953E-F22E-3A7152C26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Data to Visualization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6D00BD46-9D09-39EB-B552-DFE873093F50}"/>
              </a:ext>
            </a:extLst>
          </p:cNvPr>
          <p:cNvSpPr/>
          <p:nvPr/>
        </p:nvSpPr>
        <p:spPr>
          <a:xfrm>
            <a:off x="5313196" y="3429000"/>
            <a:ext cx="1128744" cy="4138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EF02650A-301C-03D1-57B7-26426E1A7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36" y="1986516"/>
            <a:ext cx="4450123" cy="2985766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F180620B-D08B-CF16-DFD9-8C104906A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877" y="1530518"/>
            <a:ext cx="5100794" cy="37969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634CC6-C04D-01C8-D4CE-C3CF48D6061E}"/>
              </a:ext>
            </a:extLst>
          </p:cNvPr>
          <p:cNvSpPr txBox="1"/>
          <p:nvPr/>
        </p:nvSpPr>
        <p:spPr>
          <a:xfrm>
            <a:off x="10582508" y="6555263"/>
            <a:ext cx="1288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Google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B6591A-4126-BB08-E817-3CF1C5A1580B}"/>
              </a:ext>
            </a:extLst>
          </p:cNvPr>
          <p:cNvSpPr txBox="1"/>
          <p:nvPr/>
        </p:nvSpPr>
        <p:spPr>
          <a:xfrm>
            <a:off x="7903227" y="5387374"/>
            <a:ext cx="2893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Visualization of correlation</a:t>
            </a:r>
          </a:p>
        </p:txBody>
      </p:sp>
    </p:spTree>
    <p:extLst>
      <p:ext uri="{BB962C8B-B14F-4D97-AF65-F5344CB8AC3E}">
        <p14:creationId xmlns:p14="http://schemas.microsoft.com/office/powerpoint/2010/main" val="242658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01ACE-76DA-953E-F22E-3A7152C26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Data to Visualization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6D00BD46-9D09-39EB-B552-DFE873093F50}"/>
              </a:ext>
            </a:extLst>
          </p:cNvPr>
          <p:cNvSpPr/>
          <p:nvPr/>
        </p:nvSpPr>
        <p:spPr>
          <a:xfrm>
            <a:off x="5448009" y="3429000"/>
            <a:ext cx="1128744" cy="4138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EF02650A-301C-03D1-57B7-26426E1A7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36" y="1986516"/>
            <a:ext cx="4450123" cy="2985766"/>
          </a:xfrm>
          <a:prstGeom prst="rect">
            <a:avLst/>
          </a:prstGeom>
        </p:spPr>
      </p:pic>
      <p:pic>
        <p:nvPicPr>
          <p:cNvPr id="13" name="Picture 1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C64FA7E9-81C2-0583-EF82-23B197DF7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363" y="1724868"/>
            <a:ext cx="5118701" cy="36961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99E091-19DB-26C4-2965-83DE794FD531}"/>
              </a:ext>
            </a:extLst>
          </p:cNvPr>
          <p:cNvSpPr txBox="1"/>
          <p:nvPr/>
        </p:nvSpPr>
        <p:spPr>
          <a:xfrm>
            <a:off x="10582508" y="6555263"/>
            <a:ext cx="1288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Google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F8894C-E3E1-1178-DD3B-12169C35EDF0}"/>
              </a:ext>
            </a:extLst>
          </p:cNvPr>
          <p:cNvSpPr txBox="1"/>
          <p:nvPr/>
        </p:nvSpPr>
        <p:spPr>
          <a:xfrm>
            <a:off x="6869542" y="5420969"/>
            <a:ext cx="4740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Visualization for finding relationships in variables</a:t>
            </a:r>
          </a:p>
        </p:txBody>
      </p:sp>
    </p:spTree>
    <p:extLst>
      <p:ext uri="{BB962C8B-B14F-4D97-AF65-F5344CB8AC3E}">
        <p14:creationId xmlns:p14="http://schemas.microsoft.com/office/powerpoint/2010/main" val="128798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01ACE-76DA-953E-F22E-3A7152C26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Data to Visualization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6D00BD46-9D09-39EB-B552-DFE873093F50}"/>
              </a:ext>
            </a:extLst>
          </p:cNvPr>
          <p:cNvSpPr/>
          <p:nvPr/>
        </p:nvSpPr>
        <p:spPr>
          <a:xfrm>
            <a:off x="5448009" y="3429000"/>
            <a:ext cx="1128744" cy="4138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EF02650A-301C-03D1-57B7-26426E1A7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36" y="1986516"/>
            <a:ext cx="4450123" cy="2985766"/>
          </a:xfrm>
          <a:prstGeom prst="rect">
            <a:avLst/>
          </a:prstGeom>
        </p:spPr>
      </p:pic>
      <p:pic>
        <p:nvPicPr>
          <p:cNvPr id="4" name="Picture 3" descr="Chart, diagram, sunburst chart&#10;&#10;Description automatically generated">
            <a:extLst>
              <a:ext uri="{FF2B5EF4-FFF2-40B4-BE49-F238E27FC236}">
                <a16:creationId xmlns:a16="http://schemas.microsoft.com/office/drawing/2014/main" id="{B21C0574-2861-8AA6-F600-B8AD077AD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537" y="1222872"/>
            <a:ext cx="4672263" cy="44122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BE71DA-1F49-87D9-9098-01A6E2955016}"/>
              </a:ext>
            </a:extLst>
          </p:cNvPr>
          <p:cNvSpPr txBox="1"/>
          <p:nvPr/>
        </p:nvSpPr>
        <p:spPr>
          <a:xfrm>
            <a:off x="10582508" y="6555263"/>
            <a:ext cx="1288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Google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CFB4F5-C165-44DF-292B-A4130B684924}"/>
              </a:ext>
            </a:extLst>
          </p:cNvPr>
          <p:cNvSpPr txBox="1"/>
          <p:nvPr/>
        </p:nvSpPr>
        <p:spPr>
          <a:xfrm>
            <a:off x="6576754" y="5550507"/>
            <a:ext cx="4964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Visualization for finding connections in variables</a:t>
            </a:r>
          </a:p>
        </p:txBody>
      </p:sp>
    </p:spTree>
    <p:extLst>
      <p:ext uri="{BB962C8B-B14F-4D97-AF65-F5344CB8AC3E}">
        <p14:creationId xmlns:p14="http://schemas.microsoft.com/office/powerpoint/2010/main" val="303781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01ACE-76DA-953E-F22E-3A7152C26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High Dimensional Data to Visualization Space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6D00BD46-9D09-39EB-B552-DFE873093F50}"/>
              </a:ext>
            </a:extLst>
          </p:cNvPr>
          <p:cNvSpPr/>
          <p:nvPr/>
        </p:nvSpPr>
        <p:spPr>
          <a:xfrm>
            <a:off x="4067752" y="3626742"/>
            <a:ext cx="1128744" cy="4138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EF02650A-301C-03D1-57B7-26426E1A7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00" y="1344868"/>
            <a:ext cx="3414679" cy="2291045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CD1BC3E8-79D2-627A-D573-D1A084082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3927448"/>
            <a:ext cx="2533878" cy="2579899"/>
          </a:xfr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4861867D-FC58-2BB5-1F56-36C5E68AC7F1}"/>
              </a:ext>
            </a:extLst>
          </p:cNvPr>
          <p:cNvSpPr/>
          <p:nvPr/>
        </p:nvSpPr>
        <p:spPr>
          <a:xfrm>
            <a:off x="4008179" y="2394136"/>
            <a:ext cx="1128744" cy="4138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7DBA6276-7D6B-9438-64F5-85161E148279}"/>
              </a:ext>
            </a:extLst>
          </p:cNvPr>
          <p:cNvSpPr/>
          <p:nvPr/>
        </p:nvSpPr>
        <p:spPr>
          <a:xfrm>
            <a:off x="4083212" y="4814586"/>
            <a:ext cx="1128744" cy="4138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591AD1E-15AB-A60B-0E0C-E8C4E6AAF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995" y="1629585"/>
            <a:ext cx="6947971" cy="4306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D91036-C247-8BCA-5975-F1C4BB67B4E2}"/>
              </a:ext>
            </a:extLst>
          </p:cNvPr>
          <p:cNvSpPr txBox="1"/>
          <p:nvPr/>
        </p:nvSpPr>
        <p:spPr>
          <a:xfrm>
            <a:off x="7228115" y="6559285"/>
            <a:ext cx="45963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vis.pku.edu.cn</a:t>
            </a:r>
            <a:r>
              <a:rPr lang="en-US" sz="1200" dirty="0"/>
              <a:t>/</a:t>
            </a:r>
            <a:r>
              <a:rPr lang="en-US" sz="1200" dirty="0" err="1"/>
              <a:t>hdvis</a:t>
            </a:r>
            <a:r>
              <a:rPr lang="en-US" sz="1200" dirty="0"/>
              <a:t>/</a:t>
            </a:r>
            <a:r>
              <a:rPr lang="en-US" sz="1200" dirty="0" err="1"/>
              <a:t>en</a:t>
            </a:r>
            <a:r>
              <a:rPr lang="en-US" sz="1200" dirty="0"/>
              <a:t>/projects/</a:t>
            </a:r>
            <a:r>
              <a:rPr lang="en-US" sz="1200" dirty="0" err="1"/>
              <a:t>interactiveCustomization.html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0699A0-A7F6-7FA3-E8A1-777A4B5F1A76}"/>
              </a:ext>
            </a:extLst>
          </p:cNvPr>
          <p:cNvSpPr txBox="1"/>
          <p:nvPr/>
        </p:nvSpPr>
        <p:spPr>
          <a:xfrm>
            <a:off x="7444441" y="5935801"/>
            <a:ext cx="3503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Visualizing High Dimensional Data</a:t>
            </a:r>
          </a:p>
        </p:txBody>
      </p:sp>
    </p:spTree>
    <p:extLst>
      <p:ext uri="{BB962C8B-B14F-4D97-AF65-F5344CB8AC3E}">
        <p14:creationId xmlns:p14="http://schemas.microsoft.com/office/powerpoint/2010/main" val="132760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5" grpId="0" animBg="1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01ACE-76DA-953E-F22E-3A7152C26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From Data to Transformed Representation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6D00BD46-9D09-39EB-B552-DFE873093F50}"/>
              </a:ext>
            </a:extLst>
          </p:cNvPr>
          <p:cNvSpPr/>
          <p:nvPr/>
        </p:nvSpPr>
        <p:spPr>
          <a:xfrm>
            <a:off x="4744776" y="3615725"/>
            <a:ext cx="1128744" cy="4138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EF02650A-301C-03D1-57B7-26426E1A7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96" y="1344869"/>
            <a:ext cx="3414679" cy="2291045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ECE22846-CF48-A67A-2B0E-10F0AB7EF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947" y="1234848"/>
            <a:ext cx="2120900" cy="1562100"/>
          </a:xfrm>
          <a:prstGeom prst="rect">
            <a:avLst/>
          </a:prstGeom>
        </p:spPr>
      </p:pic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C56CCC5C-6841-F717-2E6B-1978B83E9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506" y="1171501"/>
            <a:ext cx="2717494" cy="1562100"/>
          </a:xfrm>
          <a:prstGeom prst="rect">
            <a:avLst/>
          </a:prstGeom>
        </p:spPr>
      </p:pic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706FB02D-C4E2-38A7-5873-74ADC4B53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3427" y="1288294"/>
            <a:ext cx="1866900" cy="1536700"/>
          </a:xfrm>
          <a:prstGeom prst="rect">
            <a:avLst/>
          </a:prstGeom>
        </p:spPr>
      </p:pic>
      <p:pic>
        <p:nvPicPr>
          <p:cNvPr id="12" name="Picture 11" descr="Diagram, schematic, radar chart&#10;&#10;Description automatically generated">
            <a:extLst>
              <a:ext uri="{FF2B5EF4-FFF2-40B4-BE49-F238E27FC236}">
                <a16:creationId xmlns:a16="http://schemas.microsoft.com/office/drawing/2014/main" id="{318B0F9E-C0D3-EA33-C3EB-1796C4A92C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059954"/>
            <a:ext cx="2245092" cy="2709425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CD1BC3E8-79D2-627A-D573-D1A084082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476096" y="3927449"/>
            <a:ext cx="2533878" cy="2579899"/>
          </a:xfr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4861867D-FC58-2BB5-1F56-36C5E68AC7F1}"/>
              </a:ext>
            </a:extLst>
          </p:cNvPr>
          <p:cNvSpPr/>
          <p:nvPr/>
        </p:nvSpPr>
        <p:spPr>
          <a:xfrm>
            <a:off x="4685203" y="2383119"/>
            <a:ext cx="1128744" cy="4138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7DBA6276-7D6B-9438-64F5-85161E148279}"/>
              </a:ext>
            </a:extLst>
          </p:cNvPr>
          <p:cNvSpPr/>
          <p:nvPr/>
        </p:nvSpPr>
        <p:spPr>
          <a:xfrm>
            <a:off x="4760236" y="4803569"/>
            <a:ext cx="1128744" cy="4138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CBFF662-F65C-112F-2800-DF5AFB4BC4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5500" y="3417716"/>
            <a:ext cx="3746500" cy="19939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56E685B-B4DA-7FE7-1FBA-7635FF0D7778}"/>
              </a:ext>
            </a:extLst>
          </p:cNvPr>
          <p:cNvSpPr txBox="1"/>
          <p:nvPr/>
        </p:nvSpPr>
        <p:spPr>
          <a:xfrm>
            <a:off x="6906491" y="5769379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9ACDC1-5217-77DD-84FB-B75ACD8AD52A}"/>
              </a:ext>
            </a:extLst>
          </p:cNvPr>
          <p:cNvSpPr txBox="1"/>
          <p:nvPr/>
        </p:nvSpPr>
        <p:spPr>
          <a:xfrm>
            <a:off x="9672028" y="5672993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Model</a:t>
            </a:r>
          </a:p>
        </p:txBody>
      </p:sp>
    </p:spTree>
    <p:extLst>
      <p:ext uri="{BB962C8B-B14F-4D97-AF65-F5344CB8AC3E}">
        <p14:creationId xmlns:p14="http://schemas.microsoft.com/office/powerpoint/2010/main" val="201557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851DC-4140-A400-4737-1BEF4D0D9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Transformed Data to Visualization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EBD11A1-1B88-4505-97C6-ED25D0F4B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21315"/>
            <a:ext cx="5429250" cy="4257676"/>
          </a:xfrm>
        </p:spPr>
      </p:pic>
      <p:pic>
        <p:nvPicPr>
          <p:cNvPr id="6" name="Picture 5" descr="A picture containing clothing, person, indoor&#10;&#10;Description automatically generated">
            <a:extLst>
              <a:ext uri="{FF2B5EF4-FFF2-40B4-BE49-F238E27FC236}">
                <a16:creationId xmlns:a16="http://schemas.microsoft.com/office/drawing/2014/main" id="{93729710-A3D5-30A8-C286-BC989A01F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067" y="1197348"/>
            <a:ext cx="2202068" cy="251664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C6DAD1-26F4-BA29-B1C0-859F49B44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9342" y="897646"/>
            <a:ext cx="2598418" cy="2816351"/>
          </a:xfrm>
          <a:prstGeom prst="rect">
            <a:avLst/>
          </a:prstGeom>
        </p:spPr>
      </p:pic>
      <p:pic>
        <p:nvPicPr>
          <p:cNvPr id="9" name="Picture 8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99976D2F-F823-BAC0-7C92-A26DFA6B91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2826" y="3858011"/>
            <a:ext cx="2598419" cy="2578919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E00434EB-6829-7F4F-BEA0-C7471D251660}"/>
              </a:ext>
            </a:extLst>
          </p:cNvPr>
          <p:cNvSpPr/>
          <p:nvPr/>
        </p:nvSpPr>
        <p:spPr>
          <a:xfrm>
            <a:off x="5387689" y="3681826"/>
            <a:ext cx="1128744" cy="4138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CFBDAF51-5186-4B6C-A852-FA6F0E581A73}"/>
              </a:ext>
            </a:extLst>
          </p:cNvPr>
          <p:cNvSpPr/>
          <p:nvPr/>
        </p:nvSpPr>
        <p:spPr>
          <a:xfrm>
            <a:off x="5328116" y="2449220"/>
            <a:ext cx="1128744" cy="4138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7B423776-1423-11C3-86BB-004305175B03}"/>
              </a:ext>
            </a:extLst>
          </p:cNvPr>
          <p:cNvSpPr/>
          <p:nvPr/>
        </p:nvSpPr>
        <p:spPr>
          <a:xfrm>
            <a:off x="5403149" y="4869670"/>
            <a:ext cx="1128744" cy="4138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8DCABE-EC4D-AE0F-A105-A128227E75A9}"/>
              </a:ext>
            </a:extLst>
          </p:cNvPr>
          <p:cNvSpPr txBox="1"/>
          <p:nvPr/>
        </p:nvSpPr>
        <p:spPr>
          <a:xfrm>
            <a:off x="10582508" y="6555263"/>
            <a:ext cx="1288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Google</a:t>
            </a:r>
          </a:p>
        </p:txBody>
      </p:sp>
    </p:spTree>
    <p:extLst>
      <p:ext uri="{BB962C8B-B14F-4D97-AF65-F5344CB8AC3E}">
        <p14:creationId xmlns:p14="http://schemas.microsoft.com/office/powerpoint/2010/main" val="134881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44472-C9ED-C868-F574-21CBA7C4F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926"/>
            <a:ext cx="10515600" cy="835351"/>
          </a:xfrm>
        </p:spPr>
        <p:txBody>
          <a:bodyPr/>
          <a:lstStyle/>
          <a:p>
            <a:r>
              <a:rPr lang="en-US" dirty="0"/>
              <a:t>Visualization for Machine/Deep Learning</a:t>
            </a:r>
          </a:p>
        </p:txBody>
      </p:sp>
      <p:pic>
        <p:nvPicPr>
          <p:cNvPr id="5" name="Content Placeholder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F4252170-2E69-FFA6-6D75-693505706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9762" y="925437"/>
            <a:ext cx="9092473" cy="524841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8026AC-A7AF-588C-4002-0CB451B3FA17}"/>
              </a:ext>
            </a:extLst>
          </p:cNvPr>
          <p:cNvSpPr txBox="1"/>
          <p:nvPr/>
        </p:nvSpPr>
        <p:spPr>
          <a:xfrm>
            <a:off x="10582508" y="6555263"/>
            <a:ext cx="1288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Google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A4B692-3604-C666-4974-AEA5A7FDDBCE}"/>
              </a:ext>
            </a:extLst>
          </p:cNvPr>
          <p:cNvSpPr txBox="1"/>
          <p:nvPr/>
        </p:nvSpPr>
        <p:spPr>
          <a:xfrm>
            <a:off x="4387775" y="6173853"/>
            <a:ext cx="341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Visualizing How a DL Model Works</a:t>
            </a:r>
          </a:p>
        </p:txBody>
      </p:sp>
    </p:spTree>
    <p:extLst>
      <p:ext uri="{BB962C8B-B14F-4D97-AF65-F5344CB8AC3E}">
        <p14:creationId xmlns:p14="http://schemas.microsoft.com/office/powerpoint/2010/main" val="3758352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019A-FAF4-0B83-8CBD-F89D29825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for Machine/Deep Learning</a:t>
            </a:r>
          </a:p>
        </p:txBody>
      </p:sp>
      <p:pic>
        <p:nvPicPr>
          <p:cNvPr id="5" name="Content Placeholder 4" descr="Shape, map, arrow&#10;&#10;Description automatically generated">
            <a:extLst>
              <a:ext uri="{FF2B5EF4-FFF2-40B4-BE49-F238E27FC236}">
                <a16:creationId xmlns:a16="http://schemas.microsoft.com/office/drawing/2014/main" id="{095E2B57-0208-1E35-C39E-3527F4BDF5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8297" y="834747"/>
            <a:ext cx="5672747" cy="548397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E09CD4-E209-FDBD-D86B-E14183DF8C91}"/>
              </a:ext>
            </a:extLst>
          </p:cNvPr>
          <p:cNvSpPr txBox="1"/>
          <p:nvPr/>
        </p:nvSpPr>
        <p:spPr>
          <a:xfrm>
            <a:off x="10582508" y="6555263"/>
            <a:ext cx="1288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Google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336A02-D9DF-6B55-A208-B5233A8C64F3}"/>
              </a:ext>
            </a:extLst>
          </p:cNvPr>
          <p:cNvSpPr txBox="1"/>
          <p:nvPr/>
        </p:nvSpPr>
        <p:spPr>
          <a:xfrm>
            <a:off x="4081346" y="6185931"/>
            <a:ext cx="4321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Visualizing Results of a ML Model Prediction</a:t>
            </a:r>
          </a:p>
        </p:txBody>
      </p:sp>
    </p:spTree>
    <p:extLst>
      <p:ext uri="{BB962C8B-B14F-4D97-AF65-F5344CB8AC3E}">
        <p14:creationId xmlns:p14="http://schemas.microsoft.com/office/powerpoint/2010/main" val="4059279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ADC9A-BD24-8D10-9822-90FCF38E3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for Machine/Deep Learning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04E69C1C-692C-E84D-02CB-DB5F502A3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5487" y="1229605"/>
            <a:ext cx="9903496" cy="530301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CE9F9D-172B-3924-7DF6-86EAB00F057A}"/>
              </a:ext>
            </a:extLst>
          </p:cNvPr>
          <p:cNvSpPr txBox="1"/>
          <p:nvPr/>
        </p:nvSpPr>
        <p:spPr>
          <a:xfrm>
            <a:off x="10582508" y="6555263"/>
            <a:ext cx="1288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Google</a:t>
            </a:r>
          </a:p>
        </p:txBody>
      </p:sp>
    </p:spTree>
    <p:extLst>
      <p:ext uri="{BB962C8B-B14F-4D97-AF65-F5344CB8AC3E}">
        <p14:creationId xmlns:p14="http://schemas.microsoft.com/office/powerpoint/2010/main" val="13918401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D3D16-FF5C-AB38-E5C6-6E3102CE4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for Machine/Deep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CFDEC-BAAE-0D8D-D4A6-9E9D966D5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CNNVis</a:t>
            </a:r>
            <a:endParaRPr lang="en-US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http://shixialiu.com/publications/cnnvis/demo/</a:t>
            </a:r>
            <a:endParaRPr lang="en-US" dirty="0"/>
          </a:p>
          <a:p>
            <a:endParaRPr lang="en-US" dirty="0"/>
          </a:p>
          <a:p>
            <a:r>
              <a:rPr lang="en-US" dirty="0"/>
              <a:t>CNN Explainer</a:t>
            </a:r>
          </a:p>
          <a:p>
            <a:pPr lvl="1"/>
            <a:r>
              <a:rPr lang="en-US" dirty="0">
                <a:hlinkClick r:id="rId3"/>
              </a:rPr>
              <a:t>https://poloclub.github.io/cnn-explainer/</a:t>
            </a:r>
            <a:endParaRPr lang="en-US" dirty="0"/>
          </a:p>
          <a:p>
            <a:endParaRPr lang="en-US" dirty="0"/>
          </a:p>
          <a:p>
            <a:r>
              <a:rPr lang="en-US" dirty="0"/>
              <a:t>Understanding DNN:</a:t>
            </a:r>
          </a:p>
          <a:p>
            <a:pPr lvl="1"/>
            <a:r>
              <a:rPr lang="en-US" dirty="0">
                <a:hlinkClick r:id="rId4"/>
              </a:rPr>
              <a:t>https://distill.pub/2020/grand-tour/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GAN lab</a:t>
            </a:r>
          </a:p>
          <a:p>
            <a:pPr lvl="1"/>
            <a:r>
              <a:rPr lang="en-US" dirty="0">
                <a:hlinkClick r:id="rId5"/>
              </a:rPr>
              <a:t>https://poloclub.github.io/ganlab/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979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ED8A2-542A-B87B-12E7-97F2C48CA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Staff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0132-7491-79F5-F12F-6E752C0DB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2604"/>
            <a:ext cx="10515600" cy="4979931"/>
          </a:xfrm>
        </p:spPr>
        <p:txBody>
          <a:bodyPr>
            <a:normAutofit/>
          </a:bodyPr>
          <a:lstStyle/>
          <a:p>
            <a:r>
              <a:rPr lang="en-US" dirty="0"/>
              <a:t>Instructor:</a:t>
            </a:r>
          </a:p>
          <a:p>
            <a:pPr lvl="1"/>
            <a:r>
              <a:rPr lang="en-US" dirty="0"/>
              <a:t>Soumya Dutta (</a:t>
            </a:r>
            <a:r>
              <a:rPr lang="en-US" dirty="0" err="1"/>
              <a:t>soumyad@cse.iitk.ac.in</a:t>
            </a:r>
            <a:r>
              <a:rPr lang="en-US" dirty="0"/>
              <a:t>)</a:t>
            </a:r>
          </a:p>
          <a:p>
            <a:pPr lvl="2"/>
            <a:r>
              <a:rPr lang="en-US" sz="2400" dirty="0">
                <a:hlinkClick r:id="rId2"/>
              </a:rPr>
              <a:t>https://soumyadutta-cse.github.io/</a:t>
            </a:r>
            <a:endParaRPr lang="en-US" sz="2400" dirty="0"/>
          </a:p>
          <a:p>
            <a:r>
              <a:rPr lang="en-US" dirty="0"/>
              <a:t>TAs:</a:t>
            </a:r>
          </a:p>
          <a:p>
            <a:pPr lvl="1"/>
            <a:r>
              <a:rPr lang="en-US" dirty="0"/>
              <a:t>TA information will be provided to you soon</a:t>
            </a:r>
          </a:p>
          <a:p>
            <a:pPr lvl="1"/>
            <a:r>
              <a:rPr lang="en-US" dirty="0"/>
              <a:t>Contact your assigned TA for grading help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We will use </a:t>
            </a:r>
            <a:r>
              <a:rPr lang="en-US" u="sng" dirty="0" err="1">
                <a:solidFill>
                  <a:schemeClr val="accent6">
                    <a:lumMod val="75000"/>
                  </a:schemeClr>
                </a:solidFill>
              </a:rPr>
              <a:t>HelloIITK</a:t>
            </a:r>
            <a:r>
              <a:rPr lang="en-US" dirty="0"/>
              <a:t> for this course</a:t>
            </a:r>
          </a:p>
          <a:p>
            <a:pPr lvl="1"/>
            <a:r>
              <a:rPr lang="en-US" dirty="0">
                <a:hlinkClick r:id="rId3"/>
              </a:rPr>
              <a:t>https://hello.iitk.ac.in/manage/cs661sem22324/course_home</a:t>
            </a:r>
            <a:endParaRPr lang="en-US" dirty="0"/>
          </a:p>
          <a:p>
            <a:pPr marL="457200" lvl="1" indent="0">
              <a:buNone/>
            </a:pPr>
            <a:endParaRPr lang="en-US" sz="2800" dirty="0"/>
          </a:p>
        </p:txBody>
      </p:sp>
      <p:pic>
        <p:nvPicPr>
          <p:cNvPr id="5" name="Picture 4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D7A605F6-F755-6834-664A-17B10FC97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2048" y="749300"/>
            <a:ext cx="26289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4034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D1836-D723-2BF7-7EE4-2C73B41BD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and Data Analysis at Exascale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F3924-C938-BD36-F5E7-B41334D7C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870"/>
            <a:ext cx="10515600" cy="1036275"/>
          </a:xfrm>
        </p:spPr>
        <p:txBody>
          <a:bodyPr/>
          <a:lstStyle/>
          <a:p>
            <a:r>
              <a:rPr lang="en-US" dirty="0"/>
              <a:t>In Situ Data Analysis and Visualization</a:t>
            </a:r>
          </a:p>
          <a:p>
            <a:r>
              <a:rPr lang="en-US" dirty="0"/>
              <a:t>High Performance Visualization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9234D730-D749-57AC-4D01-BFD217DDC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916" y="2217003"/>
            <a:ext cx="7739913" cy="2803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0CCCED-06BF-3BCF-629C-DB3632049059}"/>
              </a:ext>
            </a:extLst>
          </p:cNvPr>
          <p:cNvSpPr txBox="1"/>
          <p:nvPr/>
        </p:nvSpPr>
        <p:spPr>
          <a:xfrm>
            <a:off x="838200" y="5089793"/>
            <a:ext cx="10222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rgbClr val="FF0000"/>
                </a:solidFill>
              </a:rPr>
              <a:t>Frontier: </a:t>
            </a:r>
            <a:r>
              <a:rPr lang="en-US" sz="2400" dirty="0"/>
              <a:t>World’s First Exascale Supercomputer </a:t>
            </a:r>
            <a:r>
              <a:rPr lang="en-US" sz="2000" dirty="0"/>
              <a:t>(https://</a:t>
            </a:r>
            <a:r>
              <a:rPr lang="en-US" sz="2000" dirty="0" err="1"/>
              <a:t>www.olcf.ornl.gov</a:t>
            </a:r>
            <a:r>
              <a:rPr lang="en-US" sz="2000" dirty="0"/>
              <a:t>/frontier/)</a:t>
            </a:r>
            <a:endParaRPr lang="en-US" sz="2400" dirty="0"/>
          </a:p>
          <a:p>
            <a:r>
              <a:rPr lang="en-US" sz="2400" u="sng" dirty="0">
                <a:solidFill>
                  <a:srgbClr val="FF0000"/>
                </a:solidFill>
              </a:rPr>
              <a:t>Exascale: </a:t>
            </a:r>
            <a:r>
              <a:rPr lang="en-US" sz="2400" dirty="0"/>
              <a:t>10</a:t>
            </a:r>
            <a:r>
              <a:rPr lang="en-US" sz="2400" baseline="30000" dirty="0"/>
              <a:t>18</a:t>
            </a:r>
            <a:r>
              <a:rPr lang="en-US" sz="2400" dirty="0"/>
              <a:t> IEEE 754 Double Precision (64-bit) operations (multiplications and/or additions) per second (</a:t>
            </a:r>
            <a:r>
              <a:rPr lang="en-US" sz="2400" dirty="0" err="1">
                <a:hlinkClick r:id="rId3" tooltip="Exa"/>
              </a:rPr>
              <a:t>exa</a:t>
            </a:r>
            <a:r>
              <a:rPr lang="en-US" sz="2400" dirty="0" err="1">
                <a:hlinkClick r:id="rId4" tooltip="FLOPS"/>
              </a:rPr>
              <a:t>FLOPS</a:t>
            </a:r>
            <a:r>
              <a:rPr lang="en-US" sz="24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D3F80-C795-5A44-DD8C-C4E753D58F3E}"/>
              </a:ext>
            </a:extLst>
          </p:cNvPr>
          <p:cNvSpPr txBox="1"/>
          <p:nvPr/>
        </p:nvSpPr>
        <p:spPr>
          <a:xfrm>
            <a:off x="10582508" y="6555263"/>
            <a:ext cx="1288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Google</a:t>
            </a:r>
          </a:p>
        </p:txBody>
      </p:sp>
    </p:spTree>
    <p:extLst>
      <p:ext uri="{BB962C8B-B14F-4D97-AF65-F5344CB8AC3E}">
        <p14:creationId xmlns:p14="http://schemas.microsoft.com/office/powerpoint/2010/main" val="26871791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9ED97-AC6A-DF94-2104-0BCC86943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983"/>
            <a:ext cx="10515600" cy="1062729"/>
          </a:xfrm>
        </p:spPr>
        <p:txBody>
          <a:bodyPr>
            <a:normAutofit fontScale="90000"/>
          </a:bodyPr>
          <a:lstStyle/>
          <a:p>
            <a:r>
              <a:rPr lang="en-US" dirty="0"/>
              <a:t>Why Should You Learn Visualization and Visual Analytics?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E0C98EA-E0BD-AFC0-30AD-7E4DDF7C1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228" y="1310088"/>
            <a:ext cx="7658100" cy="426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802F2A-5012-33C3-D0D7-E86BABA0749C}"/>
              </a:ext>
            </a:extLst>
          </p:cNvPr>
          <p:cNvSpPr txBox="1"/>
          <p:nvPr/>
        </p:nvSpPr>
        <p:spPr>
          <a:xfrm>
            <a:off x="1059366" y="5696415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The growth of jobs mentioning “data visualization” as a skill from 2010 has steadily increased from only 1,888 jobs in 2010 to 30,327 jobs in 2017 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(16X growth)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1061F6-8562-6330-49AA-E312350C6BB9}"/>
              </a:ext>
            </a:extLst>
          </p:cNvPr>
          <p:cNvSpPr txBox="1"/>
          <p:nvPr/>
        </p:nvSpPr>
        <p:spPr>
          <a:xfrm>
            <a:off x="7504771" y="6581001"/>
            <a:ext cx="4215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211E1E"/>
                </a:solidFill>
                <a:effectLst/>
              </a:rPr>
              <a:t>Teaching Data Visualization as a Skill, </a:t>
            </a:r>
            <a:r>
              <a:rPr lang="en-US" sz="1200" dirty="0"/>
              <a:t>Ryan et al, IEEE CG&amp;A 2019</a:t>
            </a:r>
          </a:p>
        </p:txBody>
      </p:sp>
    </p:spTree>
    <p:extLst>
      <p:ext uri="{BB962C8B-B14F-4D97-AF65-F5344CB8AC3E}">
        <p14:creationId xmlns:p14="http://schemas.microsoft.com/office/powerpoint/2010/main" val="1420816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16212-F258-8DC8-6FFC-62A6C38FA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Data Scientist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423E4B9-7E70-2FCD-CC79-68CD0D1364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5863149"/>
              </p:ext>
            </p:extLst>
          </p:nvPr>
        </p:nvGraphicFramePr>
        <p:xfrm>
          <a:off x="0" y="1206500"/>
          <a:ext cx="11938000" cy="53212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74327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B690F-BB18-0A75-85CF-527179A06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Expected From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F2374-1DA1-B807-F8E0-24356ED20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9513"/>
            <a:ext cx="10515600" cy="4979931"/>
          </a:xfrm>
        </p:spPr>
        <p:txBody>
          <a:bodyPr>
            <a:normAutofit fontScale="92500"/>
          </a:bodyPr>
          <a:lstStyle/>
          <a:p>
            <a:r>
              <a:rPr lang="en-US" dirty="0"/>
              <a:t>Basic knowledge of Linear Algebra, Probability, and Statistics</a:t>
            </a:r>
          </a:p>
          <a:p>
            <a:r>
              <a:rPr lang="en-US" dirty="0"/>
              <a:t>Strong programming background (primarily in Python)</a:t>
            </a:r>
          </a:p>
          <a:p>
            <a:r>
              <a:rPr lang="en-US" dirty="0"/>
              <a:t>Interest and Motivation to learn new topics (sometimes on your own!)</a:t>
            </a:r>
          </a:p>
          <a:p>
            <a:r>
              <a:rPr lang="en-US" dirty="0"/>
              <a:t>Creativity and Imagination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If you do not have the above skills or unsure, talk to me!</a:t>
            </a:r>
          </a:p>
          <a:p>
            <a:endParaRPr lang="en-US" u="sng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Goal of the Course: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Give you a comprehensive view of the Big Data Visualization and Analysis Research Field</a:t>
            </a:r>
          </a:p>
          <a:p>
            <a:pPr lvl="1"/>
            <a:r>
              <a:rPr lang="en-US" dirty="0"/>
              <a:t>You can conduct further research in these topics (talk to me!)</a:t>
            </a:r>
          </a:p>
          <a:p>
            <a:pPr lvl="1"/>
            <a:r>
              <a:rPr lang="en-US" dirty="0"/>
              <a:t>You can use the learned skills in industry/academia</a:t>
            </a:r>
          </a:p>
        </p:txBody>
      </p:sp>
    </p:spTree>
    <p:extLst>
      <p:ext uri="{BB962C8B-B14F-4D97-AF65-F5344CB8AC3E}">
        <p14:creationId xmlns:p14="http://schemas.microsoft.com/office/powerpoint/2010/main" val="401950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3578B-F305-8AB3-8295-55D54978D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1731" y="2383387"/>
            <a:ext cx="4519223" cy="1681837"/>
          </a:xfrm>
        </p:spPr>
        <p:txBody>
          <a:bodyPr>
            <a:normAutofit fontScale="90000"/>
          </a:bodyPr>
          <a:lstStyle/>
          <a:p>
            <a:r>
              <a:rPr lang="en-US" sz="66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6433222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28B21-F29C-4A6A-0052-00CDFC8D0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D72F2-800C-8AC9-D002-7AC5955D7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of the following slides are adapted from the excellent course materials made available by:</a:t>
            </a:r>
          </a:p>
          <a:p>
            <a:pPr lvl="1"/>
            <a:r>
              <a:rPr lang="en-US" dirty="0"/>
              <a:t>Prof. Klaus Mueller (State University of New York at Stony Brook)</a:t>
            </a:r>
          </a:p>
          <a:p>
            <a:pPr lvl="1"/>
            <a:r>
              <a:rPr lang="en-US" dirty="0"/>
              <a:t>Prof. Tamara Munzner (University of British Columbia)</a:t>
            </a:r>
          </a:p>
        </p:txBody>
      </p:sp>
    </p:spTree>
    <p:extLst>
      <p:ext uri="{BB962C8B-B14F-4D97-AF65-F5344CB8AC3E}">
        <p14:creationId xmlns:p14="http://schemas.microsoft.com/office/powerpoint/2010/main" val="21604433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E10DC-95F7-97EF-882D-4E0D50FD9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7D579-133D-7023-DAD8-916BE20CF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Computer-based visualization systems provide visual representations of datasets designed to help people carry out tasks more effectively.</a:t>
            </a:r>
          </a:p>
        </p:txBody>
      </p:sp>
    </p:spTree>
    <p:extLst>
      <p:ext uri="{BB962C8B-B14F-4D97-AF65-F5344CB8AC3E}">
        <p14:creationId xmlns:p14="http://schemas.microsoft.com/office/powerpoint/2010/main" val="38031482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E10DC-95F7-97EF-882D-4E0D50FD9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Visualization: Human in the Loop…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7D579-133D-7023-DAD8-916BE20CF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Computer-based visualization systems provide visual representations of </a:t>
            </a:r>
            <a:r>
              <a:rPr lang="en-US" b="1" dirty="0">
                <a:solidFill>
                  <a:srgbClr val="FF0000"/>
                </a:solidFill>
                <a:effectLst/>
              </a:rPr>
              <a:t>datasets</a:t>
            </a:r>
            <a:r>
              <a:rPr lang="en-US" dirty="0">
                <a:effectLst/>
              </a:rPr>
              <a:t> designed to help </a:t>
            </a:r>
            <a:r>
              <a:rPr lang="en-US" b="1" dirty="0">
                <a:solidFill>
                  <a:srgbClr val="FF0000"/>
                </a:solidFill>
                <a:effectLst/>
              </a:rPr>
              <a:t>people</a:t>
            </a:r>
            <a:r>
              <a:rPr lang="en-US" dirty="0">
                <a:effectLst/>
              </a:rPr>
              <a:t> carry out tasks more effectively.</a:t>
            </a:r>
          </a:p>
          <a:p>
            <a:pPr lvl="1"/>
            <a:r>
              <a:rPr lang="en-US" dirty="0">
                <a:effectLst/>
              </a:rPr>
              <a:t>Visualization is suitable when there is a need to augment human capabilities</a:t>
            </a:r>
            <a:br>
              <a:rPr lang="en-US" dirty="0"/>
            </a:br>
            <a:r>
              <a:rPr lang="en-US" dirty="0">
                <a:effectLst/>
              </a:rPr>
              <a:t>rather than replace people with computational decision-making methods.</a:t>
            </a:r>
          </a:p>
        </p:txBody>
      </p:sp>
    </p:spTree>
    <p:extLst>
      <p:ext uri="{BB962C8B-B14F-4D97-AF65-F5344CB8AC3E}">
        <p14:creationId xmlns:p14="http://schemas.microsoft.com/office/powerpoint/2010/main" val="3259992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E10DC-95F7-97EF-882D-4E0D50FD9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Visualization: Human in the Loop…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7D579-133D-7023-DAD8-916BE20CF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1815"/>
            <a:ext cx="10515600" cy="4979931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Computer-based visualization systems provide visual representations of </a:t>
            </a:r>
            <a:r>
              <a:rPr lang="en-US" b="1" dirty="0">
                <a:solidFill>
                  <a:srgbClr val="FF0000"/>
                </a:solidFill>
                <a:effectLst/>
              </a:rPr>
              <a:t>datasets</a:t>
            </a:r>
            <a:r>
              <a:rPr lang="en-US" dirty="0">
                <a:effectLst/>
              </a:rPr>
              <a:t> designed to help </a:t>
            </a:r>
            <a:r>
              <a:rPr lang="en-US" b="1" dirty="0">
                <a:solidFill>
                  <a:srgbClr val="FF0000"/>
                </a:solidFill>
                <a:effectLst/>
              </a:rPr>
              <a:t>people</a:t>
            </a:r>
            <a:r>
              <a:rPr lang="en-US" dirty="0">
                <a:effectLst/>
              </a:rPr>
              <a:t> carry out tasks more effectively.</a:t>
            </a:r>
          </a:p>
          <a:p>
            <a:pPr lvl="1"/>
            <a:r>
              <a:rPr lang="en-US" dirty="0">
                <a:effectLst/>
              </a:rPr>
              <a:t>Visualization is suitable when there is a need to augment human capabilities</a:t>
            </a:r>
            <a:br>
              <a:rPr lang="en-US" dirty="0"/>
            </a:br>
            <a:r>
              <a:rPr lang="en-US" dirty="0">
                <a:effectLst/>
              </a:rPr>
              <a:t>rather than replace people with computational decision-making methods.</a:t>
            </a:r>
          </a:p>
          <a:p>
            <a:r>
              <a:rPr lang="en-US" dirty="0"/>
              <a:t>D</a:t>
            </a:r>
            <a:r>
              <a:rPr lang="en-US" dirty="0">
                <a:effectLst/>
              </a:rPr>
              <a:t>on’t need vis when fully automatic solution exists and is trusted</a:t>
            </a:r>
            <a:endParaRPr lang="en-US" dirty="0"/>
          </a:p>
          <a:p>
            <a:r>
              <a:rPr lang="en-US" dirty="0"/>
              <a:t>M</a:t>
            </a:r>
            <a:r>
              <a:rPr lang="en-US" dirty="0">
                <a:effectLst/>
              </a:rPr>
              <a:t>any analysis problems ill-specified</a:t>
            </a:r>
          </a:p>
          <a:p>
            <a:pPr lvl="1"/>
            <a:r>
              <a:rPr lang="en-US" dirty="0">
                <a:effectLst/>
              </a:rPr>
              <a:t>don’t know exactly what questions to ask in advance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E10DC-95F7-97EF-882D-4E0D50FD9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Visualization: Human in the Loop…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7D579-133D-7023-DAD8-916BE20CF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1815"/>
            <a:ext cx="10515600" cy="4979931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Computer-based visualization systems provide visual representations of </a:t>
            </a:r>
            <a:r>
              <a:rPr lang="en-US" b="1" dirty="0">
                <a:solidFill>
                  <a:srgbClr val="FF0000"/>
                </a:solidFill>
                <a:effectLst/>
              </a:rPr>
              <a:t>datasets</a:t>
            </a:r>
            <a:r>
              <a:rPr lang="en-US" dirty="0">
                <a:effectLst/>
              </a:rPr>
              <a:t> designed to help </a:t>
            </a:r>
            <a:r>
              <a:rPr lang="en-US" b="1" dirty="0">
                <a:solidFill>
                  <a:srgbClr val="FF0000"/>
                </a:solidFill>
                <a:effectLst/>
              </a:rPr>
              <a:t>people</a:t>
            </a:r>
            <a:r>
              <a:rPr lang="en-US" dirty="0">
                <a:effectLst/>
              </a:rPr>
              <a:t> carry out tasks more effectively.</a:t>
            </a:r>
          </a:p>
          <a:p>
            <a:pPr lvl="1"/>
            <a:r>
              <a:rPr lang="en-US" dirty="0">
                <a:effectLst/>
              </a:rPr>
              <a:t>Visualization is suitable when there is a need to augment human capabilities</a:t>
            </a:r>
            <a:br>
              <a:rPr lang="en-US" dirty="0"/>
            </a:br>
            <a:r>
              <a:rPr lang="en-US" dirty="0">
                <a:effectLst/>
              </a:rPr>
              <a:t>rather than replace people with computational decision-making methods.</a:t>
            </a:r>
          </a:p>
          <a:p>
            <a:r>
              <a:rPr lang="en-US" dirty="0"/>
              <a:t>D</a:t>
            </a:r>
            <a:r>
              <a:rPr lang="en-US" dirty="0">
                <a:effectLst/>
              </a:rPr>
              <a:t>on’t need vis when fully automatic solution exists and is trusted</a:t>
            </a:r>
            <a:endParaRPr lang="en-US" dirty="0"/>
          </a:p>
          <a:p>
            <a:r>
              <a:rPr lang="en-US" dirty="0"/>
              <a:t>M</a:t>
            </a:r>
            <a:r>
              <a:rPr lang="en-US" dirty="0">
                <a:effectLst/>
              </a:rPr>
              <a:t>any analysis problems ill-specified</a:t>
            </a:r>
          </a:p>
          <a:p>
            <a:pPr lvl="1"/>
            <a:r>
              <a:rPr lang="en-US" dirty="0">
                <a:effectLst/>
              </a:rPr>
              <a:t>don’t know exactly what questions to ask in advance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526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B253A-9829-C935-70DD-1922E3A4F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Timings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1AC66-7E51-36C3-6A57-AC81431AC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Monday &amp; Wednesday</a:t>
            </a:r>
          </a:p>
          <a:p>
            <a:r>
              <a:rPr lang="en-US" b="0" i="0" dirty="0">
                <a:solidFill>
                  <a:srgbClr val="031634"/>
                </a:solidFill>
                <a:effectLst/>
                <a:latin typeface="Lato" panose="020F0502020204030204" pitchFamily="34" charset="0"/>
              </a:rPr>
              <a:t>Time: </a:t>
            </a:r>
            <a:r>
              <a:rPr lang="en-US" dirty="0">
                <a:solidFill>
                  <a:srgbClr val="031634"/>
                </a:solidFill>
                <a:latin typeface="Lato" panose="020F0502020204030204" pitchFamily="34" charset="0"/>
              </a:rPr>
              <a:t>2</a:t>
            </a:r>
            <a:r>
              <a:rPr lang="en-US" b="0" i="0" dirty="0">
                <a:solidFill>
                  <a:srgbClr val="031634"/>
                </a:solidFill>
                <a:effectLst/>
                <a:latin typeface="Lato" panose="020F0502020204030204" pitchFamily="34" charset="0"/>
              </a:rPr>
              <a:t>:00pm – </a:t>
            </a:r>
            <a:r>
              <a:rPr lang="en-US" dirty="0">
                <a:solidFill>
                  <a:srgbClr val="031634"/>
                </a:solidFill>
                <a:latin typeface="Lato" panose="020F0502020204030204" pitchFamily="34" charset="0"/>
              </a:rPr>
              <a:t>3</a:t>
            </a:r>
            <a:r>
              <a:rPr lang="en-US" b="0" i="0" dirty="0">
                <a:solidFill>
                  <a:srgbClr val="031634"/>
                </a:solidFill>
                <a:effectLst/>
                <a:latin typeface="Lato" panose="020F0502020204030204" pitchFamily="34" charset="0"/>
              </a:rPr>
              <a:t>:15pm</a:t>
            </a:r>
          </a:p>
          <a:p>
            <a:r>
              <a:rPr lang="en-US" dirty="0">
                <a:solidFill>
                  <a:srgbClr val="031634"/>
                </a:solidFill>
                <a:latin typeface="Lato" panose="020F0502020204030204" pitchFamily="34" charset="0"/>
              </a:rPr>
              <a:t>Location: </a:t>
            </a:r>
            <a:r>
              <a:rPr lang="en-US" b="0" i="0" dirty="0">
                <a:solidFill>
                  <a:srgbClr val="031634"/>
                </a:solidFill>
                <a:effectLst/>
                <a:latin typeface="Lato" panose="020F0502020204030203" pitchFamily="34" charset="0"/>
              </a:rPr>
              <a:t>Rajeev Motwani  Building, Room: 101 (RM - 101)</a:t>
            </a:r>
            <a:endParaRPr lang="en-US" dirty="0">
              <a:solidFill>
                <a:srgbClr val="031634"/>
              </a:solidFill>
              <a:latin typeface="Lato" panose="020F0502020204030204" pitchFamily="34" charset="0"/>
            </a:endParaRPr>
          </a:p>
          <a:p>
            <a:r>
              <a:rPr lang="en-US" dirty="0">
                <a:solidFill>
                  <a:srgbClr val="031634"/>
                </a:solidFill>
                <a:latin typeface="Lato" panose="020F0502020204030204" pitchFamily="34" charset="0"/>
              </a:rPr>
              <a:t>Office hours: </a:t>
            </a:r>
            <a:r>
              <a:rPr lang="en-US" dirty="0"/>
              <a:t>Monday </a:t>
            </a:r>
            <a:r>
              <a:rPr lang="en-US" dirty="0">
                <a:solidFill>
                  <a:srgbClr val="031634"/>
                </a:solidFill>
                <a:latin typeface="Lato" panose="020F0502020204030203" pitchFamily="34" charset="0"/>
              </a:rPr>
              <a:t>4</a:t>
            </a:r>
            <a:r>
              <a:rPr lang="en-US" b="0" i="0" dirty="0">
                <a:solidFill>
                  <a:srgbClr val="031634"/>
                </a:solidFill>
                <a:effectLst/>
                <a:latin typeface="Lato" panose="020F0502020204030203" pitchFamily="34" charset="0"/>
              </a:rPr>
              <a:t>pm-5pm or by appointment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3369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58EEE-30B6-77EA-CD29-92CEA288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for Data: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A8842-CEF2-DB20-6843-0898F4F1F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19"/>
            <a:ext cx="10515600" cy="1545201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Computer-based visualization systems provide </a:t>
            </a:r>
            <a:r>
              <a:rPr lang="en-US" b="1" dirty="0">
                <a:solidFill>
                  <a:srgbClr val="FF0000"/>
                </a:solidFill>
                <a:effectLst/>
              </a:rPr>
              <a:t>visual representations </a:t>
            </a:r>
            <a:r>
              <a:rPr lang="en-US" dirty="0">
                <a:effectLst/>
              </a:rPr>
              <a:t>of datasets designed to help people carry out tasks more effectively.</a:t>
            </a:r>
          </a:p>
          <a:p>
            <a:r>
              <a:rPr lang="en-US" u="sng" dirty="0">
                <a:solidFill>
                  <a:srgbClr val="FF0000"/>
                </a:solidFill>
              </a:rPr>
              <a:t>Re</a:t>
            </a:r>
            <a:r>
              <a:rPr lang="en-US" u="sng" dirty="0">
                <a:solidFill>
                  <a:srgbClr val="FF0000"/>
                </a:solidFill>
                <a:effectLst/>
              </a:rPr>
              <a:t>place cognition with perception</a:t>
            </a:r>
            <a:endParaRPr lang="en-US" u="sng" dirty="0">
              <a:solidFill>
                <a:srgbClr val="FF0000"/>
              </a:solidFill>
            </a:endParaRPr>
          </a:p>
        </p:txBody>
      </p:sp>
      <p:pic>
        <p:nvPicPr>
          <p:cNvPr id="4" name="Picture 3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5AE3922C-7DE5-0138-F9FD-7AD80582F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51" y="3123940"/>
            <a:ext cx="6273499" cy="318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7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58EEE-30B6-77EA-CD29-92CEA288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for Data: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A8842-CEF2-DB20-6843-0898F4F1F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19"/>
            <a:ext cx="10515600" cy="1545201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Computer-based visualization systems provide </a:t>
            </a:r>
            <a:r>
              <a:rPr lang="en-US" b="1" dirty="0">
                <a:solidFill>
                  <a:srgbClr val="FF0000"/>
                </a:solidFill>
                <a:effectLst/>
              </a:rPr>
              <a:t>visual representations </a:t>
            </a:r>
            <a:r>
              <a:rPr lang="en-US" dirty="0">
                <a:effectLst/>
              </a:rPr>
              <a:t>of datasets designed to help people carry out tasks more effectively.</a:t>
            </a:r>
          </a:p>
          <a:p>
            <a:r>
              <a:rPr lang="en-US" u="sng" dirty="0">
                <a:solidFill>
                  <a:srgbClr val="FF0000"/>
                </a:solidFill>
                <a:effectLst/>
              </a:rPr>
              <a:t>Replace cognition with perception</a:t>
            </a:r>
            <a:endParaRPr lang="en-US" u="sng" dirty="0">
              <a:solidFill>
                <a:srgbClr val="FF0000"/>
              </a:solidFill>
            </a:endParaRPr>
          </a:p>
        </p:txBody>
      </p:sp>
      <p:pic>
        <p:nvPicPr>
          <p:cNvPr id="9" name="Picture 8" descr="A screenshot of a map&#10;&#10;Description automatically generated with medium confidence">
            <a:extLst>
              <a:ext uri="{FF2B5EF4-FFF2-40B4-BE49-F238E27FC236}">
                <a16:creationId xmlns:a16="http://schemas.microsoft.com/office/drawing/2014/main" id="{AE4E3C42-3FF4-FC5E-0301-099FEBC4A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520" y="2921620"/>
            <a:ext cx="6911543" cy="35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039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EEAB5-5C5B-16B5-FA8B-0DD50BBD4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Depend on Vision?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719D2-BF42-AE87-7676-4AB1306F0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Computer-based visualization systems provide </a:t>
            </a:r>
            <a:r>
              <a:rPr lang="en-US" b="1" dirty="0">
                <a:solidFill>
                  <a:srgbClr val="FF0000"/>
                </a:solidFill>
                <a:effectLst/>
              </a:rPr>
              <a:t>visual representations </a:t>
            </a:r>
            <a:r>
              <a:rPr lang="en-US" dirty="0">
                <a:effectLst/>
              </a:rPr>
              <a:t>of datasets designed to help people carry out tasks more effectively.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50%</a:t>
            </a:r>
            <a:r>
              <a:rPr lang="en-US" dirty="0"/>
              <a:t> of our brain is dedicated to vision</a:t>
            </a:r>
          </a:p>
          <a:p>
            <a:r>
              <a:rPr lang="en-US" dirty="0">
                <a:effectLst/>
              </a:rPr>
              <a:t>Human visual system is high-bandwidth channel to brain</a:t>
            </a:r>
          </a:p>
          <a:p>
            <a:r>
              <a:rPr lang="en-US" dirty="0">
                <a:effectLst/>
              </a:rPr>
              <a:t>Vision is a </a:t>
            </a:r>
            <a:r>
              <a:rPr lang="en-US" u="sng" dirty="0">
                <a:effectLst/>
              </a:rPr>
              <a:t>MASSIVELY parallel processor </a:t>
            </a:r>
            <a:r>
              <a:rPr lang="en-US" dirty="0">
                <a:effectLst/>
              </a:rPr>
              <a:t>dedicated to</a:t>
            </a:r>
            <a:endParaRPr lang="en-US" dirty="0"/>
          </a:p>
          <a:p>
            <a:pPr lvl="1"/>
            <a:r>
              <a:rPr lang="en-US" dirty="0">
                <a:effectLst/>
              </a:rPr>
              <a:t>Detect</a:t>
            </a:r>
          </a:p>
          <a:p>
            <a:pPr lvl="1"/>
            <a:r>
              <a:rPr lang="en-US" dirty="0">
                <a:effectLst/>
              </a:rPr>
              <a:t>Analyze</a:t>
            </a:r>
          </a:p>
          <a:p>
            <a:pPr lvl="1"/>
            <a:r>
              <a:rPr lang="en-US" dirty="0">
                <a:effectLst/>
              </a:rPr>
              <a:t>Recognize</a:t>
            </a:r>
          </a:p>
          <a:p>
            <a:pPr lvl="1"/>
            <a:r>
              <a:rPr lang="en-US" dirty="0">
                <a:effectLst/>
              </a:rPr>
              <a:t>Reason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99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EEAB5-5C5B-16B5-FA8B-0DD50BBD4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Only Show the Summary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719D2-BF42-AE87-7676-4AB1306F0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20"/>
            <a:ext cx="10515600" cy="3563570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Computer-based visualization systems provide </a:t>
            </a:r>
            <a:r>
              <a:rPr lang="en-US" dirty="0"/>
              <a:t>visual</a:t>
            </a:r>
            <a:r>
              <a:rPr lang="en-US" b="1" dirty="0">
                <a:solidFill>
                  <a:srgbClr val="FF0000"/>
                </a:solidFill>
                <a:effectLst/>
              </a:rPr>
              <a:t> representations </a:t>
            </a:r>
            <a:r>
              <a:rPr lang="en-US" b="1" dirty="0">
                <a:solidFill>
                  <a:srgbClr val="FF0000"/>
                </a:solidFill>
              </a:rPr>
              <a:t>of datasets</a:t>
            </a:r>
            <a:r>
              <a:rPr lang="en-US" dirty="0">
                <a:effectLst/>
              </a:rPr>
              <a:t> designed to help people carry out tasks more effectively.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</a:t>
            </a:r>
            <a:r>
              <a:rPr lang="en-US" dirty="0">
                <a:effectLst/>
              </a:rPr>
              <a:t>ummaries can lose information, </a:t>
            </a:r>
            <a:r>
              <a:rPr lang="en-US" u="sng" dirty="0">
                <a:effectLst/>
              </a:rPr>
              <a:t>details matter!</a:t>
            </a:r>
          </a:p>
          <a:p>
            <a:pPr lvl="1"/>
            <a:r>
              <a:rPr lang="en-US" sz="2800" dirty="0"/>
              <a:t>C</a:t>
            </a:r>
            <a:r>
              <a:rPr lang="en-US" sz="2800" dirty="0">
                <a:effectLst/>
              </a:rPr>
              <a:t>onfirm expected </a:t>
            </a:r>
          </a:p>
          <a:p>
            <a:pPr lvl="1"/>
            <a:r>
              <a:rPr lang="en-US" sz="2800" dirty="0"/>
              <a:t>Fi</a:t>
            </a:r>
            <a:r>
              <a:rPr lang="en-US" sz="2800" dirty="0">
                <a:effectLst/>
              </a:rPr>
              <a:t>nd unexpected patterns</a:t>
            </a:r>
          </a:p>
          <a:p>
            <a:pPr lvl="1"/>
            <a:r>
              <a:rPr lang="en-US" sz="2800" dirty="0"/>
              <a:t>A</a:t>
            </a:r>
            <a:r>
              <a:rPr lang="en-US" sz="2800" dirty="0">
                <a:effectLst/>
              </a:rPr>
              <a:t>ssess validity of data models</a:t>
            </a:r>
            <a:endParaRPr lang="en-US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2AA5F7A-DC8E-895A-F60F-338D2C992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760" y="2800350"/>
            <a:ext cx="3525234" cy="279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4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EEAB5-5C5B-16B5-FA8B-0DD50BBD4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Only Show the Summary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719D2-BF42-AE87-7676-4AB1306F0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20"/>
            <a:ext cx="10515600" cy="939594"/>
          </a:xfrm>
        </p:spPr>
        <p:txBody>
          <a:bodyPr/>
          <a:lstStyle/>
          <a:p>
            <a:r>
              <a:rPr lang="en-US" dirty="0">
                <a:effectLst/>
              </a:rPr>
              <a:t>Computer-based visualization systems provide </a:t>
            </a:r>
            <a:r>
              <a:rPr lang="en-US" dirty="0"/>
              <a:t>visual</a:t>
            </a:r>
            <a:r>
              <a:rPr lang="en-US" b="1" dirty="0">
                <a:solidFill>
                  <a:srgbClr val="FF0000"/>
                </a:solidFill>
                <a:effectLst/>
              </a:rPr>
              <a:t> representations </a:t>
            </a:r>
            <a:r>
              <a:rPr lang="en-US" b="1" dirty="0">
                <a:solidFill>
                  <a:srgbClr val="FF0000"/>
                </a:solidFill>
              </a:rPr>
              <a:t>of datasets</a:t>
            </a:r>
            <a:r>
              <a:rPr lang="en-US" dirty="0">
                <a:effectLst/>
              </a:rPr>
              <a:t> designed to help people carry out tasks more effectively.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2AA5F7A-DC8E-895A-F60F-338D2C992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760" y="2800350"/>
            <a:ext cx="3525234" cy="2797057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B5222486-E1A2-5B22-0640-90B8EF2E2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050" y="2364000"/>
            <a:ext cx="5941060" cy="392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778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870E3-626D-8A77-E9B4-09A40FF49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Datasets?</a:t>
            </a:r>
          </a:p>
        </p:txBody>
      </p:sp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ED373F54-CA0B-ADEE-8FAE-C2CF3CBE1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429000"/>
            <a:ext cx="9738360" cy="2890836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0E6EE0D4-488E-CFFD-1301-DAE08500A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430" y="1387702"/>
            <a:ext cx="8321040" cy="194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036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03BA0-246C-5279-9B33-6FDD03AB3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All Are Needed With Visualization?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F4D1D-CB9F-C6EA-0DD1-165F625C2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effectLst/>
              </a:rPr>
              <a:t>Data (wide variety)</a:t>
            </a:r>
          </a:p>
        </p:txBody>
      </p:sp>
    </p:spTree>
    <p:extLst>
      <p:ext uri="{BB962C8B-B14F-4D97-AF65-F5344CB8AC3E}">
        <p14:creationId xmlns:p14="http://schemas.microsoft.com/office/powerpoint/2010/main" val="36408776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03BA0-246C-5279-9B33-6FDD03AB3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All Are Needed With Visualization?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F4D1D-CB9F-C6EA-0DD1-165F625C2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effectLst/>
              </a:rPr>
              <a:t>Data (wide variety)</a:t>
            </a:r>
          </a:p>
          <a:p>
            <a:r>
              <a:rPr lang="en-US" sz="3000" dirty="0">
                <a:effectLst/>
              </a:rPr>
              <a:t>Algorithms</a:t>
            </a:r>
          </a:p>
          <a:p>
            <a:pPr lvl="1"/>
            <a:r>
              <a:rPr lang="en-US" dirty="0">
                <a:effectLst/>
              </a:rPr>
              <a:t>data mining</a:t>
            </a:r>
            <a:endParaRPr lang="en-US" dirty="0"/>
          </a:p>
          <a:p>
            <a:pPr lvl="1"/>
            <a:r>
              <a:rPr lang="en-US" dirty="0">
                <a:effectLst/>
              </a:rPr>
              <a:t>data analytics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1701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03BA0-246C-5279-9B33-6FDD03AB3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All Are Needed With Visualization?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F4D1D-CB9F-C6EA-0DD1-165F625C2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effectLst/>
              </a:rPr>
              <a:t>Data (wide variety)</a:t>
            </a:r>
          </a:p>
          <a:p>
            <a:r>
              <a:rPr lang="en-US" sz="3000" dirty="0">
                <a:effectLst/>
              </a:rPr>
              <a:t>Algorithms</a:t>
            </a:r>
          </a:p>
          <a:p>
            <a:pPr lvl="1"/>
            <a:r>
              <a:rPr lang="en-US" dirty="0">
                <a:effectLst/>
              </a:rPr>
              <a:t>data mining</a:t>
            </a:r>
            <a:endParaRPr lang="en-US" dirty="0"/>
          </a:p>
          <a:p>
            <a:pPr lvl="1"/>
            <a:r>
              <a:rPr lang="en-US" dirty="0">
                <a:effectLst/>
              </a:rPr>
              <a:t>data analytics</a:t>
            </a:r>
            <a:endParaRPr lang="en-US" dirty="0"/>
          </a:p>
          <a:p>
            <a:r>
              <a:rPr lang="en-US" sz="3000" dirty="0">
                <a:effectLst/>
              </a:rPr>
              <a:t>Computer</a:t>
            </a:r>
          </a:p>
          <a:p>
            <a:pPr lvl="1"/>
            <a:r>
              <a:rPr lang="en-US" dirty="0">
                <a:effectLst/>
              </a:rPr>
              <a:t>run those algorithms</a:t>
            </a:r>
            <a:endParaRPr lang="en-US" dirty="0"/>
          </a:p>
          <a:p>
            <a:pPr lvl="1"/>
            <a:r>
              <a:rPr lang="en-US" dirty="0">
                <a:effectLst/>
              </a:rPr>
              <a:t>data storage</a:t>
            </a:r>
          </a:p>
        </p:txBody>
      </p:sp>
    </p:spTree>
    <p:extLst>
      <p:ext uri="{BB962C8B-B14F-4D97-AF65-F5344CB8AC3E}">
        <p14:creationId xmlns:p14="http://schemas.microsoft.com/office/powerpoint/2010/main" val="31468473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03BA0-246C-5279-9B33-6FDD03AB3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All Are Needed With Visualization?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F4D1D-CB9F-C6EA-0DD1-165F625C2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effectLst/>
              </a:rPr>
              <a:t>Data (wide variety)</a:t>
            </a:r>
          </a:p>
          <a:p>
            <a:r>
              <a:rPr lang="en-US" sz="3000" dirty="0">
                <a:effectLst/>
              </a:rPr>
              <a:t>Algorithms</a:t>
            </a:r>
          </a:p>
          <a:p>
            <a:pPr lvl="1"/>
            <a:r>
              <a:rPr lang="en-US" dirty="0">
                <a:effectLst/>
              </a:rPr>
              <a:t>data mining</a:t>
            </a:r>
            <a:endParaRPr lang="en-US" dirty="0"/>
          </a:p>
          <a:p>
            <a:pPr lvl="1"/>
            <a:r>
              <a:rPr lang="en-US" dirty="0">
                <a:effectLst/>
              </a:rPr>
              <a:t>data analytics</a:t>
            </a:r>
            <a:endParaRPr lang="en-US" dirty="0"/>
          </a:p>
          <a:p>
            <a:r>
              <a:rPr lang="en-US" sz="3000" dirty="0">
                <a:effectLst/>
              </a:rPr>
              <a:t>Computer</a:t>
            </a:r>
          </a:p>
          <a:p>
            <a:pPr lvl="1"/>
            <a:r>
              <a:rPr lang="en-US" dirty="0">
                <a:effectLst/>
              </a:rPr>
              <a:t>run those algorithms</a:t>
            </a:r>
            <a:endParaRPr lang="en-US" dirty="0"/>
          </a:p>
          <a:p>
            <a:pPr lvl="1"/>
            <a:r>
              <a:rPr lang="en-US" dirty="0">
                <a:effectLst/>
              </a:rPr>
              <a:t>data storage</a:t>
            </a:r>
          </a:p>
          <a:p>
            <a:r>
              <a:rPr lang="en-US" sz="3000" dirty="0">
                <a:effectLst/>
              </a:rPr>
              <a:t>Humans</a:t>
            </a:r>
          </a:p>
          <a:p>
            <a:pPr lvl="1"/>
            <a:r>
              <a:rPr lang="en-US" dirty="0">
                <a:effectLst/>
              </a:rPr>
              <a:t>with a purpose/need to understand their data</a:t>
            </a:r>
            <a:endParaRPr lang="en-US" dirty="0"/>
          </a:p>
          <a:p>
            <a:pPr lvl="1"/>
            <a:r>
              <a:rPr lang="en-US" dirty="0">
                <a:effectLst/>
              </a:rPr>
              <a:t>endowed with cognitive faculties, creative thought, intuition</a:t>
            </a:r>
          </a:p>
          <a:p>
            <a:pPr lvl="1"/>
            <a:r>
              <a:rPr lang="en-US" dirty="0">
                <a:effectLst/>
              </a:rPr>
              <a:t>domain expertise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165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23DCF-684E-60AF-3082-2B4C820FC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234" y="132372"/>
            <a:ext cx="10515600" cy="835351"/>
          </a:xfrm>
        </p:spPr>
        <p:txBody>
          <a:bodyPr/>
          <a:lstStyle/>
          <a:p>
            <a:r>
              <a:rPr lang="en-US" dirty="0"/>
              <a:t>Course Topics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8F6BD8B-29AF-A9D7-1103-D98AF732A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163578"/>
              </p:ext>
            </p:extLst>
          </p:nvPr>
        </p:nvGraphicFramePr>
        <p:xfrm>
          <a:off x="693234" y="967723"/>
          <a:ext cx="10658707" cy="52454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07090">
                  <a:extLst>
                    <a:ext uri="{9D8B030D-6E8A-4147-A177-3AD203B41FA5}">
                      <a16:colId xmlns:a16="http://schemas.microsoft.com/office/drawing/2014/main" val="1823585246"/>
                    </a:ext>
                  </a:extLst>
                </a:gridCol>
                <a:gridCol w="2034613">
                  <a:extLst>
                    <a:ext uri="{9D8B030D-6E8A-4147-A177-3AD203B41FA5}">
                      <a16:colId xmlns:a16="http://schemas.microsoft.com/office/drawing/2014/main" val="1342611060"/>
                    </a:ext>
                  </a:extLst>
                </a:gridCol>
                <a:gridCol w="7817004">
                  <a:extLst>
                    <a:ext uri="{9D8B030D-6E8A-4147-A177-3AD203B41FA5}">
                      <a16:colId xmlns:a16="http://schemas.microsoft.com/office/drawing/2014/main" val="3278649113"/>
                    </a:ext>
                  </a:extLst>
                </a:gridCol>
              </a:tblGrid>
              <a:tr h="28744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Index</a:t>
                      </a:r>
                      <a:endParaRPr lang="en-US" sz="15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38648" marR="38648" marT="38648" marB="38648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Module</a:t>
                      </a:r>
                      <a:endParaRPr lang="en-US" sz="15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5797" marR="5797" marT="5797" marB="5797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Topics Covered</a:t>
                      </a:r>
                      <a:endParaRPr lang="en-US" sz="1500" dirty="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38648" marR="38648" marT="38648" marB="38648"/>
                </a:tc>
                <a:extLst>
                  <a:ext uri="{0D108BD9-81ED-4DB2-BD59-A6C34878D82A}">
                    <a16:rowId xmlns:a16="http://schemas.microsoft.com/office/drawing/2014/main" val="3421760603"/>
                  </a:ext>
                </a:extLst>
              </a:tr>
              <a:tr h="287448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1</a:t>
                      </a:r>
                      <a:endParaRPr lang="en-US" sz="1500" dirty="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38648" marR="38648" marT="38648" marB="38648"/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Fundamentals of Data Visualization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 </a:t>
                      </a:r>
                      <a:endParaRPr lang="en-US" sz="1500" dirty="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5797" marR="5797" marT="5797" marB="5797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Introduction</a:t>
                      </a:r>
                      <a:r>
                        <a:rPr lang="en-US" sz="1500" spc="-50" dirty="0">
                          <a:effectLst/>
                        </a:rPr>
                        <a:t> </a:t>
                      </a:r>
                      <a:r>
                        <a:rPr lang="en-US" sz="1500" dirty="0">
                          <a:effectLst/>
                        </a:rPr>
                        <a:t>to</a:t>
                      </a:r>
                      <a:r>
                        <a:rPr lang="en-US" sz="1500" spc="-45" dirty="0">
                          <a:effectLst/>
                        </a:rPr>
                        <a:t> </a:t>
                      </a:r>
                      <a:r>
                        <a:rPr lang="en-US" sz="1500" dirty="0">
                          <a:effectLst/>
                        </a:rPr>
                        <a:t>Visualization</a:t>
                      </a:r>
                      <a:r>
                        <a:rPr lang="en-US" sz="1500" spc="-45" dirty="0">
                          <a:effectLst/>
                        </a:rPr>
                        <a:t> </a:t>
                      </a:r>
                      <a:r>
                        <a:rPr lang="en-US" sz="1500" dirty="0">
                          <a:effectLst/>
                        </a:rPr>
                        <a:t>and Visual</a:t>
                      </a:r>
                      <a:r>
                        <a:rPr lang="en-US" sz="1500" spc="-65" dirty="0">
                          <a:effectLst/>
                        </a:rPr>
                        <a:t> </a:t>
                      </a:r>
                      <a:r>
                        <a:rPr lang="en-US" sz="1500" dirty="0">
                          <a:effectLst/>
                        </a:rPr>
                        <a:t>Analytics</a:t>
                      </a:r>
                      <a:endParaRPr lang="en-US" sz="1500" dirty="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38648" marR="38648" marT="38648" marB="38648"/>
                </a:tc>
                <a:extLst>
                  <a:ext uri="{0D108BD9-81ED-4DB2-BD59-A6C34878D82A}">
                    <a16:rowId xmlns:a16="http://schemas.microsoft.com/office/drawing/2014/main" val="2967828920"/>
                  </a:ext>
                </a:extLst>
              </a:tr>
              <a:tr h="3761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Foundations of Data Visualization, Visual Abstractions, Visual Variables, Various types of Data</a:t>
                      </a:r>
                      <a:endParaRPr lang="en-US" sz="1500" dirty="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38648" marR="38648" marT="38648" marB="38648"/>
                </a:tc>
                <a:extLst>
                  <a:ext uri="{0D108BD9-81ED-4DB2-BD59-A6C34878D82A}">
                    <a16:rowId xmlns:a16="http://schemas.microsoft.com/office/drawing/2014/main" val="2869534426"/>
                  </a:ext>
                </a:extLst>
              </a:tr>
              <a:tr h="367458">
                <a:tc row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2</a:t>
                      </a:r>
                      <a:endParaRPr lang="en-US" sz="15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38648" marR="38648" marT="38648" marB="38648"/>
                </a:tc>
                <a:tc row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Scientific Visualization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(SciVis)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 </a:t>
                      </a:r>
                      <a:endParaRPr lang="en-US" sz="1500" dirty="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5797" marR="5797" marT="5797" marB="5797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Introduction,</a:t>
                      </a:r>
                      <a:r>
                        <a:rPr lang="en-US" sz="1500" spc="-35" dirty="0">
                          <a:effectLst/>
                        </a:rPr>
                        <a:t> </a:t>
                      </a:r>
                      <a:r>
                        <a:rPr lang="en-US" sz="1500" dirty="0">
                          <a:effectLst/>
                        </a:rPr>
                        <a:t>Big Data Characteristics, Data Reduction, Various Data Models; Visualization Pipeline.</a:t>
                      </a:r>
                      <a:endParaRPr lang="en-US" sz="1500" dirty="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38648" marR="38648" marT="38648" marB="38648"/>
                </a:tc>
                <a:extLst>
                  <a:ext uri="{0D108BD9-81ED-4DB2-BD59-A6C34878D82A}">
                    <a16:rowId xmlns:a16="http://schemas.microsoft.com/office/drawing/2014/main" val="3168125985"/>
                  </a:ext>
                </a:extLst>
              </a:tr>
              <a:tr h="28744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Scientific Visualization Software: VTK and ParaView</a:t>
                      </a:r>
                      <a:endParaRPr lang="en-US" sz="1500" dirty="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38648" marR="38648" marT="38648" marB="38648"/>
                </a:tc>
                <a:extLst>
                  <a:ext uri="{0D108BD9-81ED-4DB2-BD59-A6C34878D82A}">
                    <a16:rowId xmlns:a16="http://schemas.microsoft.com/office/drawing/2014/main" val="1311667579"/>
                  </a:ext>
                </a:extLst>
              </a:tr>
              <a:tr h="28744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Linear Interpolation; Isosurface Algorithm; Volume Rendering Algorithm</a:t>
                      </a:r>
                      <a:endParaRPr lang="en-US" sz="1500" dirty="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38648" marR="38648" marT="38648" marB="38648"/>
                </a:tc>
                <a:extLst>
                  <a:ext uri="{0D108BD9-81ED-4DB2-BD59-A6C34878D82A}">
                    <a16:rowId xmlns:a16="http://schemas.microsoft.com/office/drawing/2014/main" val="2603619029"/>
                  </a:ext>
                </a:extLst>
              </a:tr>
              <a:tr h="287448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3</a:t>
                      </a:r>
                      <a:endParaRPr lang="en-US" sz="15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38648" marR="38648" marT="38648" marB="38648"/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Information Visualization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(InfoVis)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 </a:t>
                      </a:r>
                      <a:endParaRPr lang="en-US" sz="1500" dirty="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5797" marR="5797" marT="5797" marB="5797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Fundamentals of Information Visualization, Visual Analytics, Software for Information Visualization</a:t>
                      </a:r>
                      <a:endParaRPr lang="en-US" sz="1500" dirty="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38648" marR="38648" marT="38648" marB="38648"/>
                </a:tc>
                <a:extLst>
                  <a:ext uri="{0D108BD9-81ED-4DB2-BD59-A6C34878D82A}">
                    <a16:rowId xmlns:a16="http://schemas.microsoft.com/office/drawing/2014/main" val="1226492718"/>
                  </a:ext>
                </a:extLst>
              </a:tr>
              <a:tr h="3761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High Dimensional Data Visualization Techniques</a:t>
                      </a:r>
                      <a:endParaRPr lang="en-US" sz="1500" dirty="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38648" marR="38648" marT="38648" marB="38648"/>
                </a:tc>
                <a:extLst>
                  <a:ext uri="{0D108BD9-81ED-4DB2-BD59-A6C34878D82A}">
                    <a16:rowId xmlns:a16="http://schemas.microsoft.com/office/drawing/2014/main" val="276972688"/>
                  </a:ext>
                </a:extLst>
              </a:tr>
              <a:tr h="362640">
                <a:tc row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4</a:t>
                      </a:r>
                      <a:endParaRPr lang="en-US" sz="15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38648" marR="38648" marT="38648" marB="38648"/>
                </a:tc>
                <a:tc row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Big Data Visualization Techniques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 </a:t>
                      </a:r>
                      <a:endParaRPr lang="en-US" sz="1500" dirty="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5797" marR="5797" marT="5797" marB="579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Statistical Data Modeling and Visualization</a:t>
                      </a:r>
                    </a:p>
                  </a:txBody>
                  <a:tcPr marL="38648" marR="38648" marT="38648" marB="38648"/>
                </a:tc>
                <a:extLst>
                  <a:ext uri="{0D108BD9-81ED-4DB2-BD59-A6C34878D82A}">
                    <a16:rowId xmlns:a16="http://schemas.microsoft.com/office/drawing/2014/main" val="4052903243"/>
                  </a:ext>
                </a:extLst>
              </a:tr>
              <a:tr h="28744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Information Theory Techniques for Visualization</a:t>
                      </a:r>
                      <a:endParaRPr lang="en-US" sz="1500" dirty="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38648" marR="38648" marT="38648" marB="38648"/>
                </a:tc>
                <a:extLst>
                  <a:ext uri="{0D108BD9-81ED-4DB2-BD59-A6C34878D82A}">
                    <a16:rowId xmlns:a16="http://schemas.microsoft.com/office/drawing/2014/main" val="1572702067"/>
                  </a:ext>
                </a:extLst>
              </a:tr>
              <a:tr h="28744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Time-varying Data, Ensemble Data and Uncertainty Visualization</a:t>
                      </a:r>
                      <a:endParaRPr lang="en-US" sz="1500" dirty="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38648" marR="38648" marT="38648" marB="38648"/>
                </a:tc>
                <a:extLst>
                  <a:ext uri="{0D108BD9-81ED-4DB2-BD59-A6C34878D82A}">
                    <a16:rowId xmlns:a16="http://schemas.microsoft.com/office/drawing/2014/main" val="607417697"/>
                  </a:ext>
                </a:extLst>
              </a:tr>
              <a:tr h="287448">
                <a:tc row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5</a:t>
                      </a:r>
                      <a:endParaRPr lang="en-US" sz="15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38648" marR="38648" marT="38648" marB="38648"/>
                </a:tc>
                <a:tc row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ML/DL for Data Analysis and Visualization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 </a:t>
                      </a:r>
                      <a:endParaRPr lang="en-US" sz="1500" dirty="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5797" marR="5797" marT="5797" marB="5797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ML/DL for Visualization and Visual Analytics</a:t>
                      </a:r>
                      <a:endParaRPr lang="en-US" sz="1500" dirty="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38648" marR="38648" marT="38648" marB="38648"/>
                </a:tc>
                <a:extLst>
                  <a:ext uri="{0D108BD9-81ED-4DB2-BD59-A6C34878D82A}">
                    <a16:rowId xmlns:a16="http://schemas.microsoft.com/office/drawing/2014/main" val="773703959"/>
                  </a:ext>
                </a:extLst>
              </a:tr>
              <a:tr h="28744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Applications of ML/DL to Big Data Visualization, Data Modeling, Data Understanding </a:t>
                      </a:r>
                    </a:p>
                  </a:txBody>
                  <a:tcPr marL="38648" marR="38648" marT="38648" marB="38648"/>
                </a:tc>
                <a:extLst>
                  <a:ext uri="{0D108BD9-81ED-4DB2-BD59-A6C34878D82A}">
                    <a16:rowId xmlns:a16="http://schemas.microsoft.com/office/drawing/2014/main" val="2103910300"/>
                  </a:ext>
                </a:extLst>
              </a:tr>
              <a:tr h="28744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Visual Analytics, Explainability and Interpretability of ML/DL Models</a:t>
                      </a:r>
                      <a:endParaRPr lang="en-US" sz="1500" dirty="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38648" marR="38648" marT="38648" marB="38648"/>
                </a:tc>
                <a:extLst>
                  <a:ext uri="{0D108BD9-81ED-4DB2-BD59-A6C34878D82A}">
                    <a16:rowId xmlns:a16="http://schemas.microsoft.com/office/drawing/2014/main" val="3815200172"/>
                  </a:ext>
                </a:extLst>
              </a:tr>
              <a:tr h="367458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6</a:t>
                      </a:r>
                      <a:endParaRPr lang="en-US" sz="15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38648" marR="38648" marT="38648" marB="38648"/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Advanced Topics</a:t>
                      </a:r>
                      <a:endParaRPr lang="en-US" sz="1500" dirty="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5797" marR="5797" marT="5797" marB="5797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Extreme-scale Data Analytics, Exascale Computing, Parallel and High-performance Visualization</a:t>
                      </a:r>
                      <a:endParaRPr lang="en-US" sz="1500" dirty="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38648" marR="38648" marT="38648" marB="38648"/>
                </a:tc>
                <a:extLst>
                  <a:ext uri="{0D108BD9-81ED-4DB2-BD59-A6C34878D82A}">
                    <a16:rowId xmlns:a16="http://schemas.microsoft.com/office/drawing/2014/main" val="2517738766"/>
                  </a:ext>
                </a:extLst>
              </a:tr>
              <a:tr h="28744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In Situ Analysis &amp; Visualization and Future Paradigm</a:t>
                      </a:r>
                      <a:endParaRPr lang="en-US" sz="1500" dirty="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38648" marR="38648" marT="38648" marB="38648"/>
                </a:tc>
                <a:extLst>
                  <a:ext uri="{0D108BD9-81ED-4DB2-BD59-A6C34878D82A}">
                    <a16:rowId xmlns:a16="http://schemas.microsoft.com/office/drawing/2014/main" val="17808386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7943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03BA0-246C-5279-9B33-6FDD03AB3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All Are Needed With Visualization?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F4D1D-CB9F-C6EA-0DD1-165F625C2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000" dirty="0">
                <a:effectLst/>
              </a:rPr>
              <a:t>Data (wide variety)</a:t>
            </a:r>
          </a:p>
          <a:p>
            <a:r>
              <a:rPr lang="en-US" sz="3000" dirty="0">
                <a:effectLst/>
              </a:rPr>
              <a:t>Algorithms</a:t>
            </a:r>
          </a:p>
          <a:p>
            <a:pPr lvl="1"/>
            <a:r>
              <a:rPr lang="en-US" dirty="0">
                <a:effectLst/>
              </a:rPr>
              <a:t>data mining</a:t>
            </a:r>
            <a:endParaRPr lang="en-US" dirty="0"/>
          </a:p>
          <a:p>
            <a:pPr lvl="1"/>
            <a:r>
              <a:rPr lang="en-US" dirty="0">
                <a:effectLst/>
              </a:rPr>
              <a:t>data analytics</a:t>
            </a:r>
            <a:endParaRPr lang="en-US" dirty="0"/>
          </a:p>
          <a:p>
            <a:r>
              <a:rPr lang="en-US" sz="3000" dirty="0">
                <a:effectLst/>
              </a:rPr>
              <a:t>Computer</a:t>
            </a:r>
          </a:p>
          <a:p>
            <a:pPr lvl="1"/>
            <a:r>
              <a:rPr lang="en-US" dirty="0">
                <a:effectLst/>
              </a:rPr>
              <a:t>run those algorithms</a:t>
            </a:r>
            <a:endParaRPr lang="en-US" dirty="0"/>
          </a:p>
          <a:p>
            <a:pPr lvl="1"/>
            <a:r>
              <a:rPr lang="en-US" dirty="0">
                <a:effectLst/>
              </a:rPr>
              <a:t>data storage</a:t>
            </a:r>
          </a:p>
          <a:p>
            <a:r>
              <a:rPr lang="en-US" sz="3000" dirty="0">
                <a:effectLst/>
              </a:rPr>
              <a:t>Humans</a:t>
            </a:r>
          </a:p>
          <a:p>
            <a:pPr lvl="1"/>
            <a:r>
              <a:rPr lang="en-US" dirty="0">
                <a:effectLst/>
              </a:rPr>
              <a:t>with a purpose/need to understand their data</a:t>
            </a:r>
            <a:endParaRPr lang="en-US" dirty="0"/>
          </a:p>
          <a:p>
            <a:pPr lvl="1"/>
            <a:r>
              <a:rPr lang="en-US" dirty="0">
                <a:effectLst/>
              </a:rPr>
              <a:t>endowed with cognitive faculties, creative thought, intuition</a:t>
            </a:r>
          </a:p>
          <a:p>
            <a:pPr lvl="1"/>
            <a:r>
              <a:rPr lang="en-US" dirty="0">
                <a:effectLst/>
              </a:rPr>
              <a:t>domain expertise</a:t>
            </a:r>
            <a:endParaRPr lang="en-US" dirty="0"/>
          </a:p>
          <a:p>
            <a:r>
              <a:rPr lang="en-US" sz="3000" dirty="0">
                <a:effectLst/>
              </a:rPr>
              <a:t>Understanding of humans</a:t>
            </a:r>
          </a:p>
          <a:p>
            <a:pPr lvl="1"/>
            <a:r>
              <a:rPr lang="en-US" dirty="0">
                <a:effectLst/>
              </a:rPr>
              <a:t>perception, cognition, HCI issues</a:t>
            </a:r>
          </a:p>
          <a:p>
            <a:pPr lvl="1"/>
            <a:r>
              <a:rPr lang="en-US" dirty="0">
                <a:effectLst/>
              </a:rPr>
              <a:t>we can gain it through experimentation with humans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330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03BA0-246C-5279-9B33-6FDD03AB3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F4D1D-CB9F-C6EA-0DD1-165F625C2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3334"/>
            <a:ext cx="6923047" cy="5380919"/>
          </a:xfrm>
        </p:spPr>
        <p:txBody>
          <a:bodyPr>
            <a:normAutofit fontScale="92500" lnSpcReduction="20000"/>
          </a:bodyPr>
          <a:lstStyle/>
          <a:p>
            <a:r>
              <a:rPr lang="en-US" sz="3000" dirty="0">
                <a:effectLst/>
              </a:rPr>
              <a:t>Data (wide variety)</a:t>
            </a:r>
          </a:p>
          <a:p>
            <a:r>
              <a:rPr lang="en-US" sz="3000" dirty="0">
                <a:effectLst/>
              </a:rPr>
              <a:t>Algorithms</a:t>
            </a:r>
          </a:p>
          <a:p>
            <a:pPr lvl="1"/>
            <a:r>
              <a:rPr lang="en-US" dirty="0">
                <a:effectLst/>
              </a:rPr>
              <a:t>data mining</a:t>
            </a:r>
            <a:endParaRPr lang="en-US" dirty="0"/>
          </a:p>
          <a:p>
            <a:pPr lvl="1"/>
            <a:r>
              <a:rPr lang="en-US" dirty="0">
                <a:effectLst/>
              </a:rPr>
              <a:t>data analytics</a:t>
            </a:r>
            <a:endParaRPr lang="en-US" dirty="0"/>
          </a:p>
          <a:p>
            <a:r>
              <a:rPr lang="en-US" sz="3000" dirty="0">
                <a:effectLst/>
              </a:rPr>
              <a:t>Computer</a:t>
            </a:r>
          </a:p>
          <a:p>
            <a:pPr lvl="1"/>
            <a:r>
              <a:rPr lang="en-US" dirty="0">
                <a:effectLst/>
              </a:rPr>
              <a:t>run those algorithms</a:t>
            </a:r>
            <a:endParaRPr lang="en-US" dirty="0"/>
          </a:p>
          <a:p>
            <a:pPr lvl="1"/>
            <a:r>
              <a:rPr lang="en-US" dirty="0">
                <a:effectLst/>
              </a:rPr>
              <a:t>data storage</a:t>
            </a:r>
          </a:p>
          <a:p>
            <a:r>
              <a:rPr lang="en-US" sz="3000" dirty="0">
                <a:effectLst/>
              </a:rPr>
              <a:t>Humans</a:t>
            </a:r>
          </a:p>
          <a:p>
            <a:pPr lvl="1"/>
            <a:r>
              <a:rPr lang="en-US" dirty="0">
                <a:effectLst/>
              </a:rPr>
              <a:t>with a purpose/need to understand their data</a:t>
            </a:r>
            <a:endParaRPr lang="en-US" dirty="0"/>
          </a:p>
          <a:p>
            <a:pPr lvl="1"/>
            <a:r>
              <a:rPr lang="en-US" dirty="0">
                <a:effectLst/>
              </a:rPr>
              <a:t>endowed with cognitive faculties, creative thought, intuition</a:t>
            </a:r>
          </a:p>
          <a:p>
            <a:pPr lvl="1"/>
            <a:r>
              <a:rPr lang="en-US" dirty="0">
                <a:effectLst/>
              </a:rPr>
              <a:t>domain expertise</a:t>
            </a:r>
            <a:endParaRPr lang="en-US" dirty="0"/>
          </a:p>
          <a:p>
            <a:r>
              <a:rPr lang="en-US" sz="3000" dirty="0">
                <a:effectLst/>
              </a:rPr>
              <a:t>Understanding of humans</a:t>
            </a:r>
          </a:p>
          <a:p>
            <a:pPr lvl="1"/>
            <a:r>
              <a:rPr lang="en-US" dirty="0">
                <a:effectLst/>
              </a:rPr>
              <a:t>perception, cognition, HCI issues</a:t>
            </a:r>
          </a:p>
          <a:p>
            <a:pPr lvl="1"/>
            <a:r>
              <a:rPr lang="en-US" dirty="0">
                <a:effectLst/>
              </a:rPr>
              <a:t>we can gain it through experimentation with humans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4EE06D9-DB05-106E-6911-CD28CB07DAD6}"/>
              </a:ext>
            </a:extLst>
          </p:cNvPr>
          <p:cNvSpPr/>
          <p:nvPr/>
        </p:nvSpPr>
        <p:spPr>
          <a:xfrm>
            <a:off x="8974222" y="2837305"/>
            <a:ext cx="2971800" cy="143353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6">
                    <a:lumMod val="50000"/>
                  </a:schemeClr>
                </a:solidFill>
              </a:rPr>
              <a:t>= Visual Analytics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C9970BE4-1338-18D2-0D6B-89D433E0F648}"/>
              </a:ext>
            </a:extLst>
          </p:cNvPr>
          <p:cNvSpPr/>
          <p:nvPr/>
        </p:nvSpPr>
        <p:spPr>
          <a:xfrm>
            <a:off x="7256657" y="1443326"/>
            <a:ext cx="1616927" cy="4221493"/>
          </a:xfrm>
          <a:prstGeom prst="rightBrace">
            <a:avLst/>
          </a:prstGeom>
          <a:noFill/>
          <a:ln w="47625">
            <a:solidFill>
              <a:schemeClr val="accent2">
                <a:lumMod val="75000"/>
              </a:schemeClr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6170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C674E-5530-EA11-5C20-E5B025EC1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Can Be Beautiful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2220463A-DB39-EAEB-81E0-6AC0BBCC1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7917" y="986425"/>
            <a:ext cx="8499588" cy="5512247"/>
          </a:xfrm>
        </p:spPr>
      </p:pic>
    </p:spTree>
    <p:extLst>
      <p:ext uri="{BB962C8B-B14F-4D97-AF65-F5344CB8AC3E}">
        <p14:creationId xmlns:p14="http://schemas.microsoft.com/office/powerpoint/2010/main" val="15753783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245C0-CBCE-67B6-108C-969FCEB02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is Fast</a:t>
            </a:r>
          </a:p>
        </p:txBody>
      </p:sp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107E164D-3459-E1AB-4714-353128B2F4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470" y="1053334"/>
            <a:ext cx="10515600" cy="460134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1C703B-7F15-D551-861E-3C33C1CD13F5}"/>
              </a:ext>
            </a:extLst>
          </p:cNvPr>
          <p:cNvSpPr txBox="1"/>
          <p:nvPr/>
        </p:nvSpPr>
        <p:spPr>
          <a:xfrm>
            <a:off x="3706564" y="5654675"/>
            <a:ext cx="4778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/>
                <a:latin typeface="Arial" panose="020B0604020202020204" pitchFamily="34" charset="0"/>
              </a:rPr>
              <a:t>&lt; 200 </a:t>
            </a:r>
            <a:r>
              <a:rPr lang="en-US" sz="2400" dirty="0" err="1">
                <a:effectLst/>
                <a:latin typeface="Arial" panose="020B0604020202020204" pitchFamily="34" charset="0"/>
              </a:rPr>
              <a:t>ms</a:t>
            </a:r>
            <a:r>
              <a:rPr lang="en-US" sz="2400" dirty="0">
                <a:effectLst/>
                <a:latin typeface="Arial" panose="020B0604020202020204" pitchFamily="34" charset="0"/>
              </a:rPr>
              <a:t> to recognize the red dot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828819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FF172-664E-90BA-616A-E8BE01658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is Fast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BADEB8B-4BE6-13A8-F2EA-EF444AD93D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5667" y="984754"/>
            <a:ext cx="8440666" cy="5561998"/>
          </a:xfrm>
        </p:spPr>
      </p:pic>
    </p:spTree>
    <p:extLst>
      <p:ext uri="{BB962C8B-B14F-4D97-AF65-F5344CB8AC3E}">
        <p14:creationId xmlns:p14="http://schemas.microsoft.com/office/powerpoint/2010/main" val="7021019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6071E-F457-0652-0C37-A10430E83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563"/>
            <a:ext cx="10515600" cy="835351"/>
          </a:xfrm>
        </p:spPr>
        <p:txBody>
          <a:bodyPr/>
          <a:lstStyle/>
          <a:p>
            <a:r>
              <a:rPr lang="en-US" dirty="0"/>
              <a:t>Visualization Can Be Interactive</a:t>
            </a:r>
          </a:p>
        </p:txBody>
      </p:sp>
      <p:pic>
        <p:nvPicPr>
          <p:cNvPr id="6" name="Online Media 5" descr="CSE 564 Final Project | Steam Game Popularity">
            <a:hlinkClick r:id="" action="ppaction://media"/>
            <a:extLst>
              <a:ext uri="{FF2B5EF4-FFF2-40B4-BE49-F238E27FC236}">
                <a16:creationId xmlns:a16="http://schemas.microsoft.com/office/drawing/2014/main" id="{1516B062-B897-4EE9-F9B3-661C6A85B9C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69740" y="874752"/>
            <a:ext cx="9452517" cy="53406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79D21D-84B7-7AF2-C2E8-F7745EC616F3}"/>
              </a:ext>
            </a:extLst>
          </p:cNvPr>
          <p:cNvSpPr txBox="1"/>
          <p:nvPr/>
        </p:nvSpPr>
        <p:spPr>
          <a:xfrm>
            <a:off x="1999786" y="6215424"/>
            <a:ext cx="80325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www.youtube.com</a:t>
            </a:r>
            <a:r>
              <a:rPr lang="en-US" sz="1400" dirty="0"/>
              <a:t>/</a:t>
            </a:r>
            <a:r>
              <a:rPr lang="en-US" sz="1400" dirty="0" err="1"/>
              <a:t>watch?v</a:t>
            </a:r>
            <a:r>
              <a:rPr lang="en-US" sz="1400" dirty="0"/>
              <a:t>=Aht3wotrrBk&amp;list=PLyCRt3MN8s8OJp-M5UdCQv-NDllAqJOb5&amp;index=5</a:t>
            </a:r>
          </a:p>
        </p:txBody>
      </p:sp>
    </p:spTree>
    <p:extLst>
      <p:ext uri="{BB962C8B-B14F-4D97-AF65-F5344CB8AC3E}">
        <p14:creationId xmlns:p14="http://schemas.microsoft.com/office/powerpoint/2010/main" val="210210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6AA99-C66F-F9C8-092D-E73D5CF6C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Can Be Deceptive</a:t>
            </a:r>
          </a:p>
        </p:txBody>
      </p:sp>
      <p:pic>
        <p:nvPicPr>
          <p:cNvPr id="12" name="Picture 11" descr="A picture containing building material, table, brick&#10;&#10;Description automatically generated">
            <a:extLst>
              <a:ext uri="{FF2B5EF4-FFF2-40B4-BE49-F238E27FC236}">
                <a16:creationId xmlns:a16="http://schemas.microsoft.com/office/drawing/2014/main" id="{E62D3738-6B28-5603-503A-290555CAB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985" y="1257952"/>
            <a:ext cx="7772400" cy="447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230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6AA99-C66F-F9C8-092D-E73D5CF6C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Can Be Deceptive</a:t>
            </a:r>
          </a:p>
        </p:txBody>
      </p:sp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E2EE7EE1-8348-12AC-C9FA-2910DB21E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0" y="866644"/>
            <a:ext cx="7269480" cy="5191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FB8A18-1EBA-F997-E6F0-1C4FBF8EA4D5}"/>
              </a:ext>
            </a:extLst>
          </p:cNvPr>
          <p:cNvSpPr txBox="1"/>
          <p:nvPr/>
        </p:nvSpPr>
        <p:spPr>
          <a:xfrm>
            <a:off x="4148095" y="6030985"/>
            <a:ext cx="3895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Which circle in the middle is larger?</a:t>
            </a:r>
          </a:p>
        </p:txBody>
      </p:sp>
    </p:spTree>
    <p:extLst>
      <p:ext uri="{BB962C8B-B14F-4D97-AF65-F5344CB8AC3E}">
        <p14:creationId xmlns:p14="http://schemas.microsoft.com/office/powerpoint/2010/main" val="36007875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6AA99-C66F-F9C8-092D-E73D5CF6C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Can Be Deceptive</a:t>
            </a:r>
          </a:p>
        </p:txBody>
      </p:sp>
      <p:pic>
        <p:nvPicPr>
          <p:cNvPr id="6" name="Content Placeholder 5" descr="A picture containing clipart&#10;&#10;Description automatically generated">
            <a:extLst>
              <a:ext uri="{FF2B5EF4-FFF2-40B4-BE49-F238E27FC236}">
                <a16:creationId xmlns:a16="http://schemas.microsoft.com/office/drawing/2014/main" id="{9316847A-2B84-6AA6-5C39-8397D4FAC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8226" y="961894"/>
            <a:ext cx="7886359" cy="471590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F7A3BE-64F7-414E-C7A4-9CC6DB3D8E6A}"/>
              </a:ext>
            </a:extLst>
          </p:cNvPr>
          <p:cNvSpPr txBox="1"/>
          <p:nvPr/>
        </p:nvSpPr>
        <p:spPr>
          <a:xfrm>
            <a:off x="2943534" y="5677800"/>
            <a:ext cx="6304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Are the horizontal lines parallel or do they slope?</a:t>
            </a:r>
          </a:p>
        </p:txBody>
      </p:sp>
    </p:spTree>
    <p:extLst>
      <p:ext uri="{BB962C8B-B14F-4D97-AF65-F5344CB8AC3E}">
        <p14:creationId xmlns:p14="http://schemas.microsoft.com/office/powerpoint/2010/main" val="2444222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23DCF-684E-60AF-3082-2B4C820FC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Grading/Evaluation Scheme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9CB9144-5D80-4C4E-9891-C8D25ADC0C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7985248"/>
              </p:ext>
            </p:extLst>
          </p:nvPr>
        </p:nvGraphicFramePr>
        <p:xfrm>
          <a:off x="2265821" y="1632787"/>
          <a:ext cx="7068679" cy="246212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4915608">
                  <a:extLst>
                    <a:ext uri="{9D8B030D-6E8A-4147-A177-3AD203B41FA5}">
                      <a16:colId xmlns:a16="http://schemas.microsoft.com/office/drawing/2014/main" val="1887946948"/>
                    </a:ext>
                  </a:extLst>
                </a:gridCol>
                <a:gridCol w="2153071">
                  <a:extLst>
                    <a:ext uri="{9D8B030D-6E8A-4147-A177-3AD203B41FA5}">
                      <a16:colId xmlns:a16="http://schemas.microsoft.com/office/drawing/2014/main" val="1882019542"/>
                    </a:ext>
                  </a:extLst>
                </a:gridCol>
              </a:tblGrid>
              <a:tr h="4924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Category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Split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015249"/>
                  </a:ext>
                </a:extLst>
              </a:tr>
              <a:tr h="4924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effectLst/>
                        </a:rPr>
                        <a:t>Quiz</a:t>
                      </a:r>
                      <a:endParaRPr lang="en-US" sz="28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effectLst/>
                        </a:rPr>
                        <a:t>15%</a:t>
                      </a:r>
                      <a:endParaRPr lang="en-US" sz="28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76619367"/>
                  </a:ext>
                </a:extLst>
              </a:tr>
              <a:tr h="4924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effectLst/>
                        </a:rPr>
                        <a:t>Programming Assignments</a:t>
                      </a:r>
                      <a:endParaRPr lang="en-US" sz="28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effectLst/>
                        </a:rPr>
                        <a:t>30%</a:t>
                      </a:r>
                      <a:endParaRPr lang="en-US" sz="28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10325287"/>
                  </a:ext>
                </a:extLst>
              </a:tr>
              <a:tr h="4924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>
                          <a:effectLst/>
                        </a:rPr>
                        <a:t>Mid Sem</a:t>
                      </a:r>
                      <a:endParaRPr lang="en-US" sz="2800" b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effectLst/>
                        </a:rPr>
                        <a:t>25%</a:t>
                      </a:r>
                      <a:endParaRPr lang="en-US" sz="28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5798730"/>
                  </a:ext>
                </a:extLst>
              </a:tr>
              <a:tr h="4924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effectLst/>
                        </a:rPr>
                        <a:t>Final Sem Project</a:t>
                      </a:r>
                      <a:endParaRPr lang="en-US" sz="28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effectLst/>
                        </a:rPr>
                        <a:t>30%</a:t>
                      </a:r>
                      <a:endParaRPr lang="en-US" sz="28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62732781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309BD-3EDE-379F-DD47-74B97FED8CD6}"/>
              </a:ext>
            </a:extLst>
          </p:cNvPr>
          <p:cNvSpPr txBox="1">
            <a:spLocks/>
          </p:cNvSpPr>
          <p:nvPr/>
        </p:nvSpPr>
        <p:spPr>
          <a:xfrm>
            <a:off x="838200" y="4800600"/>
            <a:ext cx="10515600" cy="1555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Assignments: Group of 2</a:t>
            </a:r>
          </a:p>
          <a:p>
            <a:r>
              <a:rPr lang="en-US" dirty="0"/>
              <a:t>Final semester project: Group of 7/8 (will be finalized later)</a:t>
            </a:r>
          </a:p>
        </p:txBody>
      </p:sp>
    </p:spTree>
    <p:extLst>
      <p:ext uri="{BB962C8B-B14F-4D97-AF65-F5344CB8AC3E}">
        <p14:creationId xmlns:p14="http://schemas.microsoft.com/office/powerpoint/2010/main" val="3798955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CC68B-9E1E-F969-384A-28F517AB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Noteworthy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951BD-1EE1-08BB-075C-8C1C888F0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effectLst/>
                <a:ea typeface="Arial MT"/>
              </a:rPr>
              <a:t>We might add new, drop existing, or reorder topics depending on the progress and class feedback. Things may be changed by mutual consent after discussion in class.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ea typeface="Times New Roman" panose="02020603050405020304" pitchFamily="18" charset="0"/>
              </a:rPr>
              <a:t>Lectures in the class are the best resources.</a:t>
            </a:r>
            <a:endParaRPr lang="en-US" dirty="0">
              <a:effectLst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effectLst/>
                <a:ea typeface="Arial MT"/>
              </a:rPr>
              <a:t>Grading will be relative.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effectLst/>
                <a:ea typeface="Arial MT"/>
              </a:rPr>
              <a:t>If required, extra classes will also be conducted in weekends.</a:t>
            </a:r>
            <a:endParaRPr lang="en-US" dirty="0"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62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7435-4FEE-C5F8-2B77-945DB9CCC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4D7-DC2E-2EE9-BCDD-9BAEBF542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expected to be on time for the lectures.</a:t>
            </a:r>
          </a:p>
          <a:p>
            <a:r>
              <a:rPr lang="en-US" dirty="0"/>
              <a:t>You are expected to submit your assignments in time. </a:t>
            </a:r>
          </a:p>
          <a:p>
            <a:r>
              <a:rPr lang="en-US" dirty="0"/>
              <a:t>There is a </a:t>
            </a:r>
            <a:r>
              <a:rPr lang="en-US" u="sng" dirty="0"/>
              <a:t>10% penalty</a:t>
            </a:r>
            <a:r>
              <a:rPr lang="en-US" dirty="0"/>
              <a:t> each day after the submission deadline for up to 20% (</a:t>
            </a:r>
            <a:r>
              <a:rPr lang="en-US" u="sng" dirty="0"/>
              <a:t>2 late days</a:t>
            </a:r>
            <a:r>
              <a:rPr lang="en-US" dirty="0"/>
              <a:t>). After that, you get zero.</a:t>
            </a:r>
          </a:p>
          <a:p>
            <a:r>
              <a:rPr lang="en-US" dirty="0"/>
              <a:t>If you are unwell, please follow the standard IITK procedure.</a:t>
            </a:r>
          </a:p>
        </p:txBody>
      </p:sp>
    </p:spTree>
    <p:extLst>
      <p:ext uri="{BB962C8B-B14F-4D97-AF65-F5344CB8AC3E}">
        <p14:creationId xmlns:p14="http://schemas.microsoft.com/office/powerpoint/2010/main" val="233323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29481-54FC-0897-A040-B7ECC040C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Academic Honesty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5B060-EFB7-9F33-88D6-FCEC9E3E3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5697"/>
            <a:ext cx="10515600" cy="497993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  <a:effectLst/>
              </a:rPr>
              <a:t>Please DON’T CHEAT or Plagiarize!!</a:t>
            </a:r>
          </a:p>
          <a:p>
            <a:r>
              <a:rPr lang="en-US" dirty="0"/>
              <a:t>Students caught cheating or plagiarizing will automatically fail the course and will be reported to the institute.</a:t>
            </a:r>
          </a:p>
          <a:p>
            <a:r>
              <a:rPr lang="en-US" dirty="0"/>
              <a:t>You are expected to cite all sources in your reports including AI tools. </a:t>
            </a:r>
          </a:p>
          <a:p>
            <a:r>
              <a:rPr lang="en-US" dirty="0"/>
              <a:t>Your assignments should be your own original work. </a:t>
            </a:r>
          </a:p>
          <a:p>
            <a:r>
              <a:rPr lang="en-US" u="sng" dirty="0"/>
              <a:t>IITK CSE Anti-cheating policy: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https://www.cse.iitk.ac.in/pages/AntiCheatingPolicy.html</a:t>
            </a:r>
            <a:endParaRPr lang="en-US" dirty="0"/>
          </a:p>
          <a:p>
            <a:r>
              <a:rPr lang="en-US" dirty="0"/>
              <a:t>The List of Things I Never Want To Hear Again</a:t>
            </a:r>
            <a:r>
              <a:rPr lang="en-US" b="1" dirty="0"/>
              <a:t> </a:t>
            </a:r>
            <a:r>
              <a:rPr lang="en-US" dirty="0"/>
              <a:t>(by Tamara Munzner)</a:t>
            </a:r>
          </a:p>
          <a:p>
            <a:pPr lvl="1"/>
            <a:r>
              <a:rPr lang="en-US" u="sng" dirty="0">
                <a:hlinkClick r:id="rId3"/>
              </a:rPr>
              <a:t>https://www.cs.ubc.ca/~tmm/courses/cheat.html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824112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{6EAC2797-DD30-5444-AC68-98C3B0F8F0C3}tf10001069</Template>
  <TotalTime>13644</TotalTime>
  <Words>2000</Words>
  <Application>Microsoft Macintosh PowerPoint</Application>
  <PresentationFormat>Widescreen</PresentationFormat>
  <Paragraphs>322</Paragraphs>
  <Slides>58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Arial</vt:lpstr>
      <vt:lpstr>Arial MT</vt:lpstr>
      <vt:lpstr>Calibri</vt:lpstr>
      <vt:lpstr>Calibri Light</vt:lpstr>
      <vt:lpstr>Helvetica</vt:lpstr>
      <vt:lpstr>Lato</vt:lpstr>
      <vt:lpstr>Times New Roman</vt:lpstr>
      <vt:lpstr>Office Theme 2013 - 2022</vt:lpstr>
      <vt:lpstr>Big Data Visual Analytics (CS 661)</vt:lpstr>
      <vt:lpstr>PowerPoint Presentation</vt:lpstr>
      <vt:lpstr>Course Staff</vt:lpstr>
      <vt:lpstr>Class Timings</vt:lpstr>
      <vt:lpstr>Course Topics</vt:lpstr>
      <vt:lpstr>Grading/Evaluation Scheme</vt:lpstr>
      <vt:lpstr>Noteworthy Points</vt:lpstr>
      <vt:lpstr>Policies</vt:lpstr>
      <vt:lpstr>Academic Honesty</vt:lpstr>
      <vt:lpstr>Resources</vt:lpstr>
      <vt:lpstr>Visualization is Cool! Applications in Science</vt:lpstr>
      <vt:lpstr>Visualization is Cool! Applications in ML</vt:lpstr>
      <vt:lpstr>Course Overview: What Are You Going to Learn?</vt:lpstr>
      <vt:lpstr>Overview</vt:lpstr>
      <vt:lpstr>Overview</vt:lpstr>
      <vt:lpstr>Overview</vt:lpstr>
      <vt:lpstr>Data</vt:lpstr>
      <vt:lpstr>From Data to Visualization</vt:lpstr>
      <vt:lpstr>From Data to Visualization</vt:lpstr>
      <vt:lpstr>From Data to Visualization</vt:lpstr>
      <vt:lpstr>From Data to Visualization</vt:lpstr>
      <vt:lpstr>From Data to Visualization</vt:lpstr>
      <vt:lpstr>High Dimensional Data to Visualization Space</vt:lpstr>
      <vt:lpstr>From Data to Transformed Representation</vt:lpstr>
      <vt:lpstr>From Transformed Data to Visualization</vt:lpstr>
      <vt:lpstr>Visualization for Machine/Deep Learning</vt:lpstr>
      <vt:lpstr>Visualization for Machine/Deep Learning</vt:lpstr>
      <vt:lpstr>Visualization for Machine/Deep Learning</vt:lpstr>
      <vt:lpstr>Visualization for Machine/Deep Learning</vt:lpstr>
      <vt:lpstr>Visualization and Data Analysis at Exascale</vt:lpstr>
      <vt:lpstr>Why Should You Learn Visualization and Visual Analytics?</vt:lpstr>
      <vt:lpstr>Modern Data Scientist</vt:lpstr>
      <vt:lpstr>What is Expected From You?</vt:lpstr>
      <vt:lpstr>Introduction</vt:lpstr>
      <vt:lpstr>Acknowledgements</vt:lpstr>
      <vt:lpstr>Visualization</vt:lpstr>
      <vt:lpstr>Visualization: Human in the Loop… Why?</vt:lpstr>
      <vt:lpstr>Visualization: Human in the Loop… Why?</vt:lpstr>
      <vt:lpstr>Visualization: Human in the Loop… Why?</vt:lpstr>
      <vt:lpstr>Representation for Data: Why?</vt:lpstr>
      <vt:lpstr>Representation for Data: Why?</vt:lpstr>
      <vt:lpstr>Why Depend on Vision?</vt:lpstr>
      <vt:lpstr>Why not Only Show the Summary Data?</vt:lpstr>
      <vt:lpstr>Why not Only Show the Summary Data?</vt:lpstr>
      <vt:lpstr>What About Datasets?</vt:lpstr>
      <vt:lpstr>What All Are Needed With Visualization?</vt:lpstr>
      <vt:lpstr>What All Are Needed With Visualization?</vt:lpstr>
      <vt:lpstr>What All Are Needed With Visualization?</vt:lpstr>
      <vt:lpstr>What All Are Needed With Visualization?</vt:lpstr>
      <vt:lpstr>What All Are Needed With Visualization?</vt:lpstr>
      <vt:lpstr>Visual Analytics</vt:lpstr>
      <vt:lpstr>Visualization Can Be Beautiful</vt:lpstr>
      <vt:lpstr>Visualization is Fast</vt:lpstr>
      <vt:lpstr>Visualization is Fast</vt:lpstr>
      <vt:lpstr>Visualization Can Be Interactive</vt:lpstr>
      <vt:lpstr>Visualization Can Be Deceptive</vt:lpstr>
      <vt:lpstr>Visualization Can Be Deceptive</vt:lpstr>
      <vt:lpstr>Visualization Can Be Deceptive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Soumya Dutta</dc:creator>
  <cp:lastModifiedBy>Soumya Dutta</cp:lastModifiedBy>
  <cp:revision>589</cp:revision>
  <dcterms:created xsi:type="dcterms:W3CDTF">2022-12-20T07:20:52Z</dcterms:created>
  <dcterms:modified xsi:type="dcterms:W3CDTF">2024-01-08T09:58:09Z</dcterms:modified>
</cp:coreProperties>
</file>